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304" r:id="rId3"/>
    <p:sldId id="257" r:id="rId4"/>
    <p:sldId id="270" r:id="rId5"/>
    <p:sldId id="259" r:id="rId6"/>
    <p:sldId id="261" r:id="rId7"/>
    <p:sldId id="268" r:id="rId8"/>
    <p:sldId id="264" r:id="rId9"/>
    <p:sldId id="290" r:id="rId10"/>
    <p:sldId id="314" r:id="rId11"/>
    <p:sldId id="273" r:id="rId12"/>
    <p:sldId id="267" r:id="rId13"/>
    <p:sldId id="298" r:id="rId14"/>
    <p:sldId id="295" r:id="rId15"/>
    <p:sldId id="288" r:id="rId16"/>
    <p:sldId id="300" r:id="rId17"/>
    <p:sldId id="303" r:id="rId18"/>
    <p:sldId id="302" r:id="rId19"/>
    <p:sldId id="307" r:id="rId20"/>
    <p:sldId id="308" r:id="rId21"/>
    <p:sldId id="309" r:id="rId22"/>
    <p:sldId id="310" r:id="rId23"/>
    <p:sldId id="312" r:id="rId24"/>
    <p:sldId id="280" r:id="rId25"/>
    <p:sldId id="316" r:id="rId26"/>
    <p:sldId id="269" r:id="rId27"/>
    <p:sldId id="279" r:id="rId28"/>
    <p:sldId id="311" r:id="rId29"/>
    <p:sldId id="297" r:id="rId30"/>
    <p:sldId id="274" r:id="rId31"/>
    <p:sldId id="317" r:id="rId32"/>
    <p:sldId id="284" r:id="rId33"/>
  </p:sldIdLst>
  <p:sldSz cx="18288000" cy="10287000"/>
  <p:notesSz cx="6858000" cy="9144000"/>
  <p:embeddedFontLst>
    <p:embeddedFont>
      <p:font typeface="Pretendard Light" panose="020B0600000101010101" charset="-127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C407-0298-CEEF-F130-2E7290F1629B}" v="24" dt="2025-04-16T08:50:19.997"/>
    <p1510:client id="{2895C475-719B-BF5F-8F54-9A95EEA68C2A}" v="61" dt="2025-04-17T05:59:28.132"/>
    <p1510:client id="{3432866F-B908-2893-990A-4F076E6D9E32}" v="433" dt="2025-04-16T07:55:52.140"/>
    <p1510:client id="{777E2C78-448E-E67F-9A34-B0FD1D8F454F}" v="1" dt="2025-04-17T01:10:17.585"/>
    <p1510:client id="{7975A470-792A-FDB5-CB90-A330A59A646C}" v="241" dt="2025-04-17T09:12:27.836"/>
    <p1510:client id="{7C37CEB0-F422-1B44-8A10-DEB2F27CDE50}" v="256" dt="2025-04-17T08:14:03.760"/>
    <p1510:client id="{96C131FC-5E5C-9737-FA02-DEC2CC73B71E}" v="142" dt="2025-04-18T03:13:16.918"/>
    <p1510:client id="{9E511307-F010-64B7-3D94-C0174C58AC7C}" v="522" dt="2025-04-17T08:51:05.187"/>
    <p1510:client id="{A9C9F8DF-C1B8-0954-5FB0-3D4E3E2D7E0C}" v="244" dt="2025-04-18T03:44:52.318"/>
    <p1510:client id="{B1FCB26E-42C2-CF4E-E40E-0C861E3C8373}" v="588" dt="2025-04-18T02:42:35.005"/>
    <p1510:client id="{D0E8322E-428E-A464-ADC3-8533F1920DEC}" v="201" dt="2025-04-17T09:13:04.797"/>
    <p1510:client id="{D2B7EE4E-7BE5-2FEB-A452-3831CFCEDD2A}" v="280" dt="2025-04-16T08:33:02.296"/>
    <p1510:client id="{E16B180E-D5F3-E456-E26E-3BACE9DE7963}" v="19" dt="2025-04-17T06:43:45.426"/>
    <p1510:client id="{F1C7D283-74EE-03C3-9E2E-C06A885CA6FD}" v="1992" dt="2025-04-17T08:28:41.511"/>
    <p1510:client id="{FF01FD4A-E1C9-5BA8-1EFF-46EC16E2F29C}" v="44" dt="2025-04-18T03:22:10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4C110-A053-41F2-8F2C-45BA2BF9A5E6}" type="datetimeFigureOut">
              <a:rPr lang="ko-KR" altLang="en-US" smtClean="0"/>
              <a:t>2025-04-18(Fri)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50FA8-7E73-4823-ACB5-A331DD2D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9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50FA8-7E73-4823-ACB5-A331DD2D0D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1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image" Target="../media/image2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2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7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88.jpeg"/><Relationship Id="rId4" Type="http://schemas.openxmlformats.org/officeDocument/2006/relationships/image" Target="../media/image22.png"/><Relationship Id="rId9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563D40-FB15-F1AB-7A08-FE9BD19BE25E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3365" y="3802062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90" y="3809134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595959"/>
                </a:solidFill>
                <a:latin typeface="맑은 고딕"/>
                <a:ea typeface="맑은 고딕"/>
              </a:rPr>
              <a:t>2025.04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팀 명 </a:t>
            </a:r>
            <a:r>
              <a:rPr 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:  JoyK       |        </a:t>
            </a:r>
            <a:r>
              <a:rPr lang="ko-KR" alt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팀장 </a:t>
            </a:r>
            <a:r>
              <a:rPr 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조영규</a:t>
            </a:r>
            <a:r>
              <a:rPr 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            |        </a:t>
            </a:r>
            <a:r>
              <a:rPr lang="ko-KR" altLang="en-US" sz="2200">
                <a:solidFill>
                  <a:srgbClr val="000000"/>
                </a:solidFill>
                <a:latin typeface="맑은 고딕"/>
                <a:ea typeface="맑은 고딕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: </a:t>
            </a:r>
            <a:r>
              <a:rPr lang="ko-KR" altLang="en-US" sz="2200" b="0" i="0" u="none" strike="noStrike" err="1">
                <a:solidFill>
                  <a:srgbClr val="000000"/>
                </a:solidFill>
                <a:latin typeface="맑은 고딕"/>
                <a:ea typeface="맑은 고딕"/>
              </a:rPr>
              <a:t>김우혁</a:t>
            </a:r>
            <a:r>
              <a:rPr lang="en-US" altLang="ko-KR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유혜정</a:t>
            </a:r>
            <a:r>
              <a:rPr lang="en-US" altLang="ko-KR" sz="22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b="0" i="0" u="none" strike="noStrike" err="1">
                <a:solidFill>
                  <a:srgbClr val="000000"/>
                </a:solidFill>
                <a:latin typeface="맑은 고딕"/>
                <a:ea typeface="맑은 고딕"/>
              </a:rPr>
              <a:t>정날빛</a:t>
            </a:r>
            <a:endParaRPr lang="en-US" sz="22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67500" y="3111500"/>
            <a:ext cx="4953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72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146B9A2A-5728-0118-C74E-C6F400BB90A8}"/>
              </a:ext>
            </a:extLst>
          </p:cNvPr>
          <p:cNvSpPr txBox="1"/>
          <p:nvPr/>
        </p:nvSpPr>
        <p:spPr>
          <a:xfrm>
            <a:off x="4363944" y="3947837"/>
            <a:ext cx="9410700" cy="1553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sz="5400" b="1" spc="100">
                <a:latin typeface="맑은 고딕"/>
                <a:ea typeface="맑은 고딕"/>
                <a:cs typeface="+mn-lt"/>
              </a:rPr>
              <a:t>교차로 돌발 진입 감지</a:t>
            </a:r>
            <a:endParaRPr lang="ko-KR" b="1">
              <a:latin typeface="맑은 고딕"/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35A8065-5538-9AEE-0264-BA3D122A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CCE1E0-5429-240F-EC34-5A888A329B47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ECC7CEB-A14A-77FD-A3D9-0EEAA3DE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427CFC8-5466-8D2B-EC61-7BA134DDB924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4800" b="1">
                <a:solidFill>
                  <a:srgbClr val="000000"/>
                </a:solidFill>
                <a:latin typeface="맑은 고딕"/>
                <a:ea typeface="맑은 고딕"/>
              </a:rPr>
              <a:t>사용 기술 및 개발 환경</a:t>
            </a:r>
            <a:endParaRPr lang="en-US" altLang="ko-KR" sz="4800" b="1">
              <a:latin typeface="맑은 고딕"/>
              <a:ea typeface="맑은 고딕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99776A3-296A-3528-4719-2ADE6B0F7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9" y="1231900"/>
            <a:ext cx="2730500" cy="2616200"/>
          </a:xfrm>
          <a:prstGeom prst="rect">
            <a:avLst/>
          </a:prstGeom>
        </p:spPr>
      </p:pic>
      <p:sp>
        <p:nvSpPr>
          <p:cNvPr id="41" name="TextBox 15">
            <a:extLst>
              <a:ext uri="{FF2B5EF4-FFF2-40B4-BE49-F238E27FC236}">
                <a16:creationId xmlns:a16="http://schemas.microsoft.com/office/drawing/2014/main" id="{F2EC8AA5-89BC-2E28-9270-B293AAD6830E}"/>
              </a:ext>
            </a:extLst>
          </p:cNvPr>
          <p:cNvSpPr txBox="1"/>
          <p:nvPr/>
        </p:nvSpPr>
        <p:spPr>
          <a:xfrm>
            <a:off x="2247900" y="3655787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FFFFFF"/>
                </a:solidFill>
                <a:latin typeface="맑은 고딕"/>
                <a:ea typeface="맑은 고딕"/>
              </a:rPr>
              <a:t>프레임워크</a:t>
            </a:r>
            <a:endParaRPr lang="en-US" sz="28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E8827D1A-5B2C-8EBA-7CA1-E9DE06D5B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412" y="7939766"/>
            <a:ext cx="4286250" cy="1200150"/>
          </a:xfrm>
          <a:prstGeom prst="rect">
            <a:avLst/>
          </a:prstGeom>
        </p:spPr>
      </p:pic>
      <p:pic>
        <p:nvPicPr>
          <p:cNvPr id="30" name="그림 29" descr="그래픽, 폰트, 그래픽 디자인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16749E5-3021-09CD-2FF1-180EF00CD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98" y="6675141"/>
            <a:ext cx="3956340" cy="1091493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B54B01E7-AACD-82D5-44E7-3CA730D31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40903" y="3262034"/>
            <a:ext cx="1357836" cy="1796648"/>
          </a:xfrm>
          <a:prstGeom prst="rect">
            <a:avLst/>
          </a:prstGeom>
        </p:spPr>
      </p:pic>
      <p:pic>
        <p:nvPicPr>
          <p:cNvPr id="47" name="그림 46" descr="그래픽, 폰트, 원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D93B8A8-D7F5-B4F5-981E-29AC076C7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7428" y="6520467"/>
            <a:ext cx="2381250" cy="128587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69B6527B-201B-1CD9-3670-F9750CD557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5053" y="3534416"/>
            <a:ext cx="2430331" cy="13705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C06EB8A-62C9-A241-671D-5684C34880DA}"/>
              </a:ext>
            </a:extLst>
          </p:cNvPr>
          <p:cNvSpPr txBox="1"/>
          <p:nvPr/>
        </p:nvSpPr>
        <p:spPr>
          <a:xfrm>
            <a:off x="1797501" y="369025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프레임워크</a:t>
            </a:r>
          </a:p>
        </p:txBody>
      </p:sp>
      <p:sp>
        <p:nvSpPr>
          <p:cNvPr id="51" name="TextBox 31">
            <a:extLst>
              <a:ext uri="{FF2B5EF4-FFF2-40B4-BE49-F238E27FC236}">
                <a16:creationId xmlns:a16="http://schemas.microsoft.com/office/drawing/2014/main" id="{5966A292-A810-B4DC-EBF7-5BDEA81B3800}"/>
              </a:ext>
            </a:extLst>
          </p:cNvPr>
          <p:cNvSpPr txBox="1"/>
          <p:nvPr/>
        </p:nvSpPr>
        <p:spPr>
          <a:xfrm>
            <a:off x="5571671" y="3693887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spc="100">
                <a:solidFill>
                  <a:srgbClr val="FFFFFF"/>
                </a:solidFill>
                <a:latin typeface="맑은 고딕"/>
                <a:ea typeface="맑은 고딕"/>
              </a:rPr>
              <a:t>AI </a:t>
            </a:r>
            <a:r>
              <a:rPr lang="ko-KR" altLang="en-US" sz="2400" spc="100">
                <a:solidFill>
                  <a:srgbClr val="FFFFFF"/>
                </a:solidFill>
                <a:latin typeface="맑은 고딕"/>
                <a:ea typeface="맑은 고딕"/>
              </a:rPr>
              <a:t>모델 및 성능 평가</a:t>
            </a:r>
            <a:endParaRPr lang="en-US" sz="2400" b="0" i="0" u="none" strike="noStrike" spc="10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326FBD-41D3-EDED-DB6A-48755F7F04E6}"/>
              </a:ext>
            </a:extLst>
          </p:cNvPr>
          <p:cNvSpPr txBox="1"/>
          <p:nvPr/>
        </p:nvSpPr>
        <p:spPr>
          <a:xfrm>
            <a:off x="1225550" y="373171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latin typeface="+mn-ea"/>
              </a:rPr>
              <a:t>프레임워크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F0AEC5B-59F2-0221-7F49-D835A74A1F54}"/>
              </a:ext>
            </a:extLst>
          </p:cNvPr>
          <p:cNvSpPr txBox="1"/>
          <p:nvPr/>
        </p:nvSpPr>
        <p:spPr>
          <a:xfrm>
            <a:off x="1668449" y="5685812"/>
            <a:ext cx="5931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latin typeface="+mn-ea"/>
              </a:rPr>
              <a:t>AI</a:t>
            </a:r>
            <a:r>
              <a:rPr lang="ko-KR" altLang="en-US" sz="4800" b="1">
                <a:latin typeface="+mn-ea"/>
              </a:rPr>
              <a:t> 모델 및 성능 평가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37324B-2BDA-FEE7-7D30-154E62B8E667}"/>
              </a:ext>
            </a:extLst>
          </p:cNvPr>
          <p:cNvSpPr txBox="1"/>
          <p:nvPr/>
        </p:nvSpPr>
        <p:spPr>
          <a:xfrm>
            <a:off x="8344814" y="3181454"/>
            <a:ext cx="340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/>
              <a:t>데이터 처리</a:t>
            </a:r>
          </a:p>
        </p:txBody>
      </p:sp>
      <p:pic>
        <p:nvPicPr>
          <p:cNvPr id="56" name="그림 55" descr="스크린샷, 그래픽, 폰트, 그래픽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356A109-0052-BDFD-A2A7-197DBE3C5C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78181" y="3571675"/>
            <a:ext cx="2095500" cy="85725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19919F2-6436-D93E-4DE6-452A6EB41A7A}"/>
              </a:ext>
            </a:extLst>
          </p:cNvPr>
          <p:cNvSpPr txBox="1"/>
          <p:nvPr/>
        </p:nvSpPr>
        <p:spPr>
          <a:xfrm>
            <a:off x="8210344" y="5590775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/>
              <a:t>개발 환경</a:t>
            </a:r>
          </a:p>
        </p:txBody>
      </p:sp>
      <p:pic>
        <p:nvPicPr>
          <p:cNvPr id="58" name="그림 57" descr="폰트, 그래픽, 로고, 그래픽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3CA068D-1884-FCAC-B5E3-7DEA8992E1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23567" y="6818413"/>
            <a:ext cx="3081521" cy="920445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2166BEF0-7FB1-730E-54C4-2602405CB0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92112" y="5648679"/>
            <a:ext cx="3339265" cy="986308"/>
          </a:xfrm>
          <a:prstGeom prst="rect">
            <a:avLst/>
          </a:prstGeom>
        </p:spPr>
      </p:pic>
      <p:pic>
        <p:nvPicPr>
          <p:cNvPr id="60" name="그림 59" descr="폰트, 그래픽, 로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DA8CAA5-691B-57C8-8328-05C5F00565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63010" y="5776549"/>
            <a:ext cx="3145216" cy="1610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742DA-2F95-E6AF-D7E5-89A4F4638043}"/>
              </a:ext>
            </a:extLst>
          </p:cNvPr>
          <p:cNvSpPr txBox="1"/>
          <p:nvPr/>
        </p:nvSpPr>
        <p:spPr>
          <a:xfrm>
            <a:off x="8397961" y="856646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/>
              <a:t>버전 관리</a:t>
            </a:r>
          </a:p>
        </p:txBody>
      </p:sp>
      <p:pic>
        <p:nvPicPr>
          <p:cNvPr id="52" name="그림 51" descr="그래픽, 폰트, 로고, 블랙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92A8B1D-6D2C-DAAB-8DF6-A0949A5DC7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48025" y="8233124"/>
            <a:ext cx="3552292" cy="13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6A894-23E2-358C-9AC2-F824B395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0FFF5A-22EE-483C-01B5-E4618501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9C9FD0-007C-6BB7-FCDE-D3E21013BAA3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B95B35-ABBE-C969-B327-DD6E53ED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61C13C0-455E-A916-35E7-CF63D52FC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814" y="3079750"/>
            <a:ext cx="1778000" cy="1778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16B77C8-77F5-77B5-B357-ED94CACB8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52" y="3484067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F695AA7-4FB0-BB09-4D52-FD8D4F16D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6886" y="3079750"/>
            <a:ext cx="1778000" cy="17780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95D5E0E-F866-7F2E-7CF1-A3BACDB8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0486" y="3079750"/>
            <a:ext cx="1778000" cy="17780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3E9CF3C-405F-B505-CDCB-3D979E254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686" y="3079750"/>
            <a:ext cx="1778000" cy="1778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155DB55-2903-BA78-85FD-F7694CAD2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9686" y="3448050"/>
            <a:ext cx="1003300" cy="10033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82172C22-9CB4-5BE8-1F85-4EBFDDBCB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736" y="3448050"/>
            <a:ext cx="1003300" cy="10033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951056C-F8BC-04E2-5869-BD93C9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09586" y="3435350"/>
            <a:ext cx="1003300" cy="10033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3D2AF76C-E16A-837D-4486-17D1DDF817C6}"/>
              </a:ext>
            </a:extLst>
          </p:cNvPr>
          <p:cNvSpPr txBox="1"/>
          <p:nvPr/>
        </p:nvSpPr>
        <p:spPr>
          <a:xfrm>
            <a:off x="10134600" y="6680200"/>
            <a:ext cx="224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ko-KR" sz="26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EF3B23B-92F9-7BA6-B835-062D06C6EC9C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역할 분담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(?)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CC02CC4-44A7-680F-FCFE-6AD93ABC5548}"/>
              </a:ext>
            </a:extLst>
          </p:cNvPr>
          <p:cNvSpPr txBox="1"/>
          <p:nvPr/>
        </p:nvSpPr>
        <p:spPr>
          <a:xfrm>
            <a:off x="995082" y="4908550"/>
            <a:ext cx="3604344" cy="3676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팀장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 총괄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모델훈련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약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3300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개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 검수 및 수정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, YOLO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모델 </a:t>
            </a:r>
            <a:r>
              <a:rPr lang="ko-KR" altLang="en-US" sz="2600" dirty="0" err="1">
                <a:solidFill>
                  <a:srgbClr val="000000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 및 구현</a:t>
            </a:r>
            <a:r>
              <a:rPr lang="en-US" altLang="ko-KR" sz="2600" dirty="0" err="1">
                <a:solidFill>
                  <a:srgbClr val="000000"/>
                </a:solidFill>
                <a:latin typeface="맑은 고딕"/>
                <a:ea typeface="맑은 고딕"/>
              </a:rPr>
              <a:t>Roboflow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 APL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lang="en-US" altLang="ko-KR" sz="2600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47C9550-BF7B-25A4-505B-FA589BD5D7C5}"/>
              </a:ext>
            </a:extLst>
          </p:cNvPr>
          <p:cNvSpPr txBox="1"/>
          <p:nvPr/>
        </p:nvSpPr>
        <p:spPr>
          <a:xfrm>
            <a:off x="1701800" y="8847734"/>
            <a:ext cx="2222500" cy="4191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spc="100" dirty="0">
                <a:latin typeface="맑은 고딕"/>
                <a:ea typeface="맑은 고딕"/>
              </a:rPr>
              <a:t>이름 : 조영규</a:t>
            </a:r>
            <a:endParaRPr lang="ko-KR" altLang="en-US" sz="2400" b="0" i="0" u="none" strike="noStrike" spc="100" dirty="0">
              <a:latin typeface="맑은 고딕"/>
              <a:ea typeface="맑은 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FB7A03C-8D4C-D067-41C8-FC6E91B0448D}"/>
              </a:ext>
            </a:extLst>
          </p:cNvPr>
          <p:cNvSpPr txBox="1"/>
          <p:nvPr/>
        </p:nvSpPr>
        <p:spPr>
          <a:xfrm>
            <a:off x="4599425" y="4939179"/>
            <a:ext cx="5069009" cy="37740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CCTV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프레임 수집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약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200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만개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), CCTV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동영상 수집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약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200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만개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), 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모델훈련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약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3300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개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), YOLO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모델 </a:t>
            </a:r>
            <a:r>
              <a:rPr lang="ko-KR" altLang="en-US" sz="2600" dirty="0" err="1">
                <a:solidFill>
                  <a:srgbClr val="000000"/>
                </a:solidFill>
                <a:latin typeface="맑은 고딕"/>
                <a:ea typeface="맑은 고딕"/>
              </a:rPr>
              <a:t>전처리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대시보드 </a:t>
            </a:r>
            <a:r>
              <a:rPr lang="ko-KR" altLang="en-US" sz="2600" dirty="0" err="1">
                <a:solidFill>
                  <a:srgbClr val="000000"/>
                </a:solidFill>
                <a:latin typeface="맑은 고딕"/>
                <a:ea typeface="맑은 고딕"/>
              </a:rPr>
              <a:t>텐서보드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 구현 및  연동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en-US" altLang="ko-KR" sz="2600" dirty="0" err="1">
                <a:solidFill>
                  <a:srgbClr val="000000"/>
                </a:solidFill>
                <a:latin typeface="맑은 고딕"/>
                <a:ea typeface="맑은 고딕"/>
              </a:rPr>
              <a:t>twili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lang="ko-KR" altLang="ko-KR" sz="2600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1F7DF674-298F-E9FC-2AB1-1814CA2E169F}"/>
              </a:ext>
            </a:extLst>
          </p:cNvPr>
          <p:cNvSpPr txBox="1"/>
          <p:nvPr/>
        </p:nvSpPr>
        <p:spPr>
          <a:xfrm>
            <a:off x="14073414" y="5618068"/>
            <a:ext cx="2540000" cy="21982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데이터가공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약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개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),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발표 자료 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PPT</a:t>
            </a:r>
            <a:endParaRPr lang="ko-KR" altLang="ko-KR" sz="2800" dirty="0"/>
          </a:p>
          <a:p>
            <a:pPr algn="ctr">
              <a:lnSpc>
                <a:spcPct val="107898"/>
              </a:lnSpc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제작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endParaRPr lang="ko-KR" altLang="ko-KR" sz="2800" dirty="0"/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787A55F5-CC84-DAE5-BDA4-90020BAE4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1231900"/>
            <a:ext cx="2730500" cy="2616200"/>
          </a:xfrm>
          <a:prstGeom prst="rect">
            <a:avLst/>
          </a:prstGeom>
        </p:spPr>
      </p:pic>
      <p:sp>
        <p:nvSpPr>
          <p:cNvPr id="5" name="TextBox 32">
            <a:extLst>
              <a:ext uri="{FF2B5EF4-FFF2-40B4-BE49-F238E27FC236}">
                <a16:creationId xmlns:a16="http://schemas.microsoft.com/office/drawing/2014/main" id="{01E8DA45-37F5-8AB0-46C2-710CF1C2B4BC}"/>
              </a:ext>
            </a:extLst>
          </p:cNvPr>
          <p:cNvSpPr txBox="1"/>
          <p:nvPr/>
        </p:nvSpPr>
        <p:spPr>
          <a:xfrm>
            <a:off x="10172699" y="5226050"/>
            <a:ext cx="3211287" cy="28287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데이터가공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약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개</a:t>
            </a:r>
            <a:r>
              <a:rPr lang="en-US" altLang="ko-KR" sz="2600" dirty="0">
                <a:solidFill>
                  <a:srgbClr val="000000"/>
                </a:solidFill>
                <a:latin typeface="맑은 고딕"/>
                <a:ea typeface="맑은 고딕"/>
              </a:rPr>
              <a:t>),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발표 자료 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PPT</a:t>
            </a:r>
            <a:endParaRPr lang="ko-KR" altLang="ko-KR" sz="2800" dirty="0"/>
          </a:p>
          <a:p>
            <a:pPr algn="ctr">
              <a:lnSpc>
                <a:spcPct val="107898"/>
              </a:lnSpc>
            </a:pPr>
            <a:r>
              <a:rPr lang="ko-KR" altLang="en-US" sz="2600" b="0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제작</a:t>
            </a:r>
            <a:r>
              <a:rPr lang="ko-KR" altLang="en-US" sz="2600" dirty="0">
                <a:solidFill>
                  <a:srgbClr val="000000"/>
                </a:solidFill>
                <a:latin typeface="맑은 고딕"/>
                <a:ea typeface="맑은 고딕"/>
              </a:rPr>
              <a:t> </a:t>
            </a:r>
            <a:endParaRPr lang="ko-KR" altLang="ko-KR" sz="2800" dirty="0"/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9D7E571F-05B7-F765-37AC-6D74C0870602}"/>
              </a:ext>
            </a:extLst>
          </p:cNvPr>
          <p:cNvSpPr txBox="1"/>
          <p:nvPr/>
        </p:nvSpPr>
        <p:spPr>
          <a:xfrm>
            <a:off x="5918200" y="8847734"/>
            <a:ext cx="2222500" cy="4191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spc="100" dirty="0">
                <a:solidFill>
                  <a:srgbClr val="000000"/>
                </a:solidFill>
                <a:latin typeface="맑은 고딕"/>
                <a:ea typeface="맑은 고딕"/>
              </a:rPr>
              <a:t>이름 : </a:t>
            </a:r>
            <a:r>
              <a:rPr lang="ko-KR" altLang="en-US" sz="2400" spc="100" dirty="0" err="1">
                <a:solidFill>
                  <a:srgbClr val="000000"/>
                </a:solidFill>
                <a:latin typeface="맑은 고딕"/>
                <a:ea typeface="맑은 고딕"/>
              </a:rPr>
              <a:t>김우혁</a:t>
            </a:r>
            <a:endParaRPr lang="ko-KR" altLang="en-US" sz="2400" b="0" i="0" u="none" strike="noStrike" spc="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55FB58D9-D849-869B-499C-F623295223A2}"/>
              </a:ext>
            </a:extLst>
          </p:cNvPr>
          <p:cNvSpPr txBox="1"/>
          <p:nvPr/>
        </p:nvSpPr>
        <p:spPr>
          <a:xfrm>
            <a:off x="10145486" y="8847734"/>
            <a:ext cx="2222500" cy="4191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spc="100" dirty="0">
                <a:solidFill>
                  <a:srgbClr val="000000"/>
                </a:solidFill>
                <a:latin typeface="맑은 고딕"/>
                <a:ea typeface="맑은 고딕"/>
              </a:rPr>
              <a:t>이름 : 유혜정</a:t>
            </a:r>
            <a:endParaRPr lang="ko-KR" altLang="en-US" sz="2400" b="0" i="0" u="none" strike="noStrike" spc="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D9C3772D-7698-16B6-82A1-A2C9BC72F36E}"/>
              </a:ext>
            </a:extLst>
          </p:cNvPr>
          <p:cNvSpPr txBox="1"/>
          <p:nvPr/>
        </p:nvSpPr>
        <p:spPr>
          <a:xfrm>
            <a:off x="14390914" y="8847734"/>
            <a:ext cx="2222500" cy="4191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spc="100" dirty="0">
                <a:solidFill>
                  <a:srgbClr val="000000"/>
                </a:solidFill>
                <a:latin typeface="맑은 고딕"/>
                <a:ea typeface="맑은 고딕"/>
              </a:rPr>
              <a:t>이름 : </a:t>
            </a:r>
            <a:r>
              <a:rPr lang="ko-KR" altLang="en-US" sz="2400" spc="100" dirty="0" err="1">
                <a:solidFill>
                  <a:srgbClr val="000000"/>
                </a:solidFill>
                <a:latin typeface="맑은 고딕"/>
                <a:ea typeface="맑은 고딕"/>
              </a:rPr>
              <a:t>정날빛</a:t>
            </a:r>
            <a:endParaRPr lang="ko-KR" altLang="en-US" sz="2400" b="0" i="0" u="none" strike="noStrike" spc="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13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95902D-284C-0035-012C-4AE58BD12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0F613F-3E2F-239D-D395-B3ED92D1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39A21-9D1C-1283-FB00-AF2B205F5B21}"/>
              </a:ext>
            </a:extLst>
          </p:cNvPr>
          <p:cNvSpPr/>
          <p:nvPr/>
        </p:nvSpPr>
        <p:spPr>
          <a:xfrm>
            <a:off x="671286" y="907143"/>
            <a:ext cx="16945427" cy="8889998"/>
          </a:xfrm>
          <a:prstGeom prst="rect">
            <a:avLst/>
          </a:prstGeom>
          <a:solidFill>
            <a:srgbClr val="EEEEE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E76CB2-A7D9-353D-3032-34A5AA52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7DBA5D-5225-619C-604C-FA9537904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12D3EC-8743-3017-E002-D5A714FDE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073FE50-33FF-F0DB-CA55-253E2B741D3F}"/>
              </a:ext>
            </a:extLst>
          </p:cNvPr>
          <p:cNvSpPr txBox="1"/>
          <p:nvPr/>
        </p:nvSpPr>
        <p:spPr>
          <a:xfrm>
            <a:off x="1320800" y="5969000"/>
            <a:ext cx="12077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i="0" u="none" strike="noStrike" spc="100">
                <a:solidFill>
                  <a:srgbClr val="000000"/>
                </a:solidFill>
                <a:latin typeface="맑은 고딕"/>
                <a:ea typeface="맑은 고딕"/>
              </a:rPr>
              <a:t>데이터 처리 및 </a:t>
            </a:r>
            <a:r>
              <a:rPr lang="en-US" altLang="ko-KR" sz="5400" b="1" i="0" u="none" strike="noStrike" spc="100">
                <a:solidFill>
                  <a:srgbClr val="000000"/>
                </a:solidFill>
                <a:latin typeface="맑은 고딕"/>
                <a:ea typeface="맑은 고딕"/>
              </a:rPr>
              <a:t>AI </a:t>
            </a:r>
            <a:r>
              <a:rPr lang="ko-KR" altLang="en-US" sz="5400" b="1" i="0" u="none" strike="noStrike" spc="100">
                <a:solidFill>
                  <a:srgbClr val="000000"/>
                </a:solidFill>
                <a:latin typeface="맑은 고딕"/>
                <a:ea typeface="맑은 고딕"/>
              </a:rPr>
              <a:t>모델 설계</a:t>
            </a:r>
            <a:endParaRPr lang="ko-KR" sz="5400" b="1" i="0" u="none" strike="noStrike" spc="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800378-56BA-59B3-DE7E-0991A2D7B825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맑은 고딕"/>
                <a:ea typeface="맑은 고딕"/>
              </a:rPr>
              <a:t>데이터 수집 및 </a:t>
            </a:r>
            <a:r>
              <a:rPr lang="ko-KR" altLang="en-US" sz="2200" spc="-100" dirty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z="2200" spc="-100" dirty="0" err="1">
                <a:solidFill>
                  <a:srgbClr val="000000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sz="2200" spc="-1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2200" b="0" i="0" u="none" strike="noStrike" spc="-100" dirty="0" err="1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맑은 고딕"/>
                <a:ea typeface="맑은 고딕"/>
              </a:rPr>
              <a:t>모델 데이터 학습과정(표)</a:t>
            </a:r>
            <a:endParaRPr lang="en-US" altLang="ko-KR" sz="2200" spc="-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066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BE979-94B4-9AF9-6EED-6AE62571E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6A1AE4-C53C-492F-EC27-6A8C5686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DC4648-C6ED-E172-2F70-62BBDFC46ECC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244694-12C7-D8CC-3CDB-1E689B01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43F3199-F38D-E5B9-7CA7-456667BEA95B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데이터(프레임) 수집 소스코드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" name="Picture 20" descr="블랙, 그래픽, 폰트, 흑백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817CD0A-3278-E08C-CE9B-8E0F4B184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60689-4D23-7779-5FC4-FDCE134EC5AA}"/>
              </a:ext>
            </a:extLst>
          </p:cNvPr>
          <p:cNvSpPr txBox="1"/>
          <p:nvPr/>
        </p:nvSpPr>
        <p:spPr>
          <a:xfrm>
            <a:off x="1144823" y="3183354"/>
            <a:ext cx="11196204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import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os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time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subprocess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pandas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as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pd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from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urllib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parse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import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quote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from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en-US" alt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seleniumwire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import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webdriver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from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selenium.webdriver.common.by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import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By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endParaRPr lang="en-US"/>
          </a:p>
          <a:p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  <a:cs typeface="Calibri"/>
              </a:rPr>
              <a:t># 기본 설정 </a:t>
            </a:r>
            <a:endParaRPr lang="ko-KR"/>
          </a:p>
          <a:p>
            <a:r>
              <a:rPr lang="ko-KR" sz="1100">
                <a:solidFill>
                  <a:srgbClr val="0070C1"/>
                </a:solidFill>
                <a:latin typeface="Consolas"/>
                <a:ea typeface="맑은 고딕"/>
                <a:cs typeface="Calibri"/>
              </a:rPr>
              <a:t>API_KEY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API키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df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pd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read_excel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OpenDataCCTV.xlsx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 </a:t>
            </a:r>
            <a:endParaRPr lang="ko-KR"/>
          </a:p>
          <a:p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save_dir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cctv_videos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os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makedirs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save_dir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exist_ok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True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 </a:t>
            </a:r>
            <a:endParaRPr lang="ko-KR"/>
          </a:p>
          <a:p>
            <a:endParaRPr lang="en-US"/>
          </a:p>
          <a:p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  <a:cs typeface="Calibri"/>
              </a:rPr>
              <a:t># </a:t>
            </a:r>
            <a:r>
              <a:rPr lang="ko-KR" sz="1100" err="1">
                <a:solidFill>
                  <a:srgbClr val="008000"/>
                </a:solidFill>
                <a:latin typeface="Consolas"/>
                <a:ea typeface="맑은 고딕"/>
                <a:cs typeface="Calibri"/>
              </a:rPr>
              <a:t>셀레니움</a:t>
            </a:r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  <a:cs typeface="Calibri"/>
              </a:rPr>
              <a:t> 드라이버 실행 </a:t>
            </a:r>
            <a:endParaRPr lang="ko-KR"/>
          </a:p>
          <a:p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driver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webdriver.Chrome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() </a:t>
            </a:r>
            <a:endParaRPr lang="ko-KR"/>
          </a:p>
          <a:p>
            <a:endParaRPr lang="en-US"/>
          </a:p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for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idx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row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in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df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iterrows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():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cctvid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row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[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"CCTVID"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]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name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quote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row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get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"CCTVNAME"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))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f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"https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://www.utic.go.kr/jsp/map/openDataCctvStream.jsp?key=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{</a:t>
            </a:r>
            <a:r>
              <a:rPr lang="ko-KR" sz="1100">
                <a:solidFill>
                  <a:srgbClr val="0070C1"/>
                </a:solidFill>
                <a:latin typeface="Consolas"/>
                <a:ea typeface="맑은 고딕"/>
                <a:cs typeface="Calibri"/>
              </a:rPr>
              <a:t>API_KEY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}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&amp;cctvid=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{</a:t>
            </a:r>
            <a:r>
              <a:rPr lang="ko-KR" sz="1100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cctvid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}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&amp;cctvName=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{</a:t>
            </a:r>
            <a:r>
              <a:rPr lang="ko-KR" sz="1100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name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}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&amp;kind=KB"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driver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.get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time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sleep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>
                <a:solidFill>
                  <a:srgbClr val="098658"/>
                </a:solidFill>
                <a:latin typeface="Consolas"/>
                <a:ea typeface="맑은 고딕"/>
                <a:cs typeface="Calibri"/>
              </a:rPr>
              <a:t>5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try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: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video_url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driver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.find_element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By.TAG_NAME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source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).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get_attribute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src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if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video_url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.startswith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"//"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):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video_url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https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:"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+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video_url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output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>
                <a:latin typeface="Consolas"/>
                <a:ea typeface="맑은 고딕"/>
                <a:cs typeface="Calibri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os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path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join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save_dir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f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{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cctvid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  <a:cs typeface="Calibri"/>
              </a:rPr>
              <a:t>}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.mp4"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)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  <a:cs typeface="Calibri"/>
              </a:rPr>
              <a:t>subprocess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  <a:cs typeface="Calibri"/>
              </a:rPr>
              <a:t>run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([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ffmpeg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"-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y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"-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i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video_url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"-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t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"10"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"-c"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copy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  <a:cs typeface="Calibri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output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])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except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: </a:t>
            </a:r>
            <a:endParaRPr lang="ko-KR"/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    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  <a:cs typeface="Calibri"/>
              </a:rPr>
              <a:t>continue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 </a:t>
            </a:r>
            <a:endParaRPr lang="ko-KR"/>
          </a:p>
          <a:p>
            <a:endParaRPr lang="en-US"/>
          </a:p>
          <a:p>
            <a:r>
              <a:rPr lang="ko-KR" sz="1100">
                <a:solidFill>
                  <a:srgbClr val="001080"/>
                </a:solidFill>
                <a:latin typeface="Consolas"/>
                <a:ea typeface="맑은 고딕"/>
                <a:cs typeface="Calibri"/>
              </a:rPr>
              <a:t>driver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  <a:cs typeface="Calibri"/>
              </a:rPr>
              <a:t>.quit()</a:t>
            </a:r>
            <a:endParaRPr lang="ko-KR" altLang="en-US"/>
          </a:p>
          <a:p>
            <a:endParaRPr lang="ko-KR" altLang="en-US" sz="1100">
              <a:solidFill>
                <a:srgbClr val="3B3B3B"/>
              </a:solidFill>
              <a:latin typeface="Consolas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78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A950A-CC6A-1752-497C-7262ED285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25C08D-066B-6711-7BDE-E502CFF3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0BE6FC-D18D-F2C3-07A8-DB5960743270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6E0F86-BB10-91B6-B806-D411BED5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37ED55B-ADF5-5A07-06D4-6A8B06F24452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데이터(영상) 수집 소스코드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" name="Picture 20" descr="블랙, 그래픽, 폰트, 흑백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678B099-EAF5-6FCE-E39F-60D1D5F5D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30756-3C7A-19B9-58D6-C93E9563C825}"/>
              </a:ext>
            </a:extLst>
          </p:cNvPr>
          <p:cNvSpPr txBox="1"/>
          <p:nvPr/>
        </p:nvSpPr>
        <p:spPr>
          <a:xfrm>
            <a:off x="1130257" y="3195204"/>
            <a:ext cx="8793305" cy="5832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import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solidFill>
                  <a:srgbClr val="267F99"/>
                </a:solidFill>
                <a:latin typeface="Consolas"/>
                <a:ea typeface="맑은 고딕"/>
              </a:rPr>
              <a:t>cv2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</a:rPr>
              <a:t>os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endParaRPr lang="en-US" altLang="ko-KR"/>
          </a:p>
          <a:p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</a:rPr>
              <a:t>#CCTV URL 리스트와 이름 리스트 </a:t>
            </a:r>
            <a:endParaRPr lang="ko-KR">
              <a:ea typeface="맑은 고딕"/>
            </a:endParaRPr>
          </a:p>
          <a:p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urls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cctv_play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[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</a:rPr>
              <a:t>cctvurl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] </a:t>
            </a:r>
            <a:endParaRPr lang="ko-KR">
              <a:ea typeface="맑은 고딕"/>
            </a:endParaRPr>
          </a:p>
          <a:p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names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cctv_play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[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</a:rPr>
              <a:t>cctvname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] </a:t>
            </a:r>
            <a:endParaRPr lang="ko-KR">
              <a:ea typeface="맑은 고딕"/>
            </a:endParaRPr>
          </a:p>
          <a:p>
            <a:endParaRPr lang="en-US" altLang="ko-KR"/>
          </a:p>
          <a:p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</a:rPr>
              <a:t># 저장할 </a:t>
            </a:r>
            <a:r>
              <a:rPr lang="ko-KR" sz="1100" err="1">
                <a:solidFill>
                  <a:srgbClr val="008000"/>
                </a:solidFill>
                <a:latin typeface="Consolas"/>
                <a:ea typeface="맑은 고딕"/>
              </a:rPr>
              <a:t>프레일</a:t>
            </a:r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</a:rPr>
              <a:t> 수 </a:t>
            </a:r>
            <a:endParaRPr lang="ko-KR">
              <a:ea typeface="맑은 고딕"/>
            </a:endParaRPr>
          </a:p>
          <a:p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frames_per_cctv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solidFill>
                  <a:srgbClr val="098658"/>
                </a:solidFill>
                <a:latin typeface="Consolas"/>
                <a:ea typeface="맑은 고딕"/>
              </a:rPr>
              <a:t>100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endParaRPr lang="en-US" altLang="ko-KR"/>
          </a:p>
          <a:p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for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idx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name_raw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in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</a:rPr>
              <a:t>enumerate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(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</a:rPr>
              <a:t>zip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urls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names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)):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cap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solidFill>
                  <a:srgbClr val="267F99"/>
                </a:solidFill>
                <a:latin typeface="Consolas"/>
                <a:ea typeface="맑은 고딕"/>
              </a:rPr>
              <a:t>cv2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>
                <a:solidFill>
                  <a:srgbClr val="267F99"/>
                </a:solidFill>
                <a:latin typeface="Consolas"/>
                <a:ea typeface="맑은 고딕"/>
              </a:rPr>
              <a:t>VideoCapture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url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if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</a:rPr>
              <a:t>not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cap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en-US" altLang="ko-KR" sz="1100" err="1">
                <a:solidFill>
                  <a:srgbClr val="3B3B3B"/>
                </a:solidFill>
                <a:latin typeface="Consolas"/>
                <a:ea typeface="맑은 고딕"/>
              </a:rPr>
              <a:t>isOpened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():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continue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</a:rPr>
              <a:t>#폴더 이름 정제 및 생성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name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name_raw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.strip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().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replace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"["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).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replace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"]"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).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replace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"_"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folder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</a:rPr>
              <a:t>f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</a:rPr>
              <a:t>{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idx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</a:rPr>
              <a:t>}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_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</a:rPr>
              <a:t>{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name</a:t>
            </a:r>
            <a:r>
              <a:rPr lang="ko-KR" sz="1100">
                <a:solidFill>
                  <a:srgbClr val="0000FF"/>
                </a:solidFill>
                <a:latin typeface="Consolas"/>
                <a:ea typeface="맑은 고딕"/>
              </a:rPr>
              <a:t>}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</a:rPr>
              <a:t>os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</a:rPr>
              <a:t>makedirs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folder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exist_ok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</a:rPr>
              <a:t>True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>
                <a:solidFill>
                  <a:srgbClr val="008000"/>
                </a:solidFill>
                <a:latin typeface="Consolas"/>
                <a:ea typeface="맑은 고딕"/>
              </a:rPr>
              <a:t># 프레임 저장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count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solidFill>
                  <a:srgbClr val="098658"/>
                </a:solidFill>
                <a:latin typeface="Consolas"/>
                <a:ea typeface="맑은 고딕"/>
              </a:rPr>
              <a:t>0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while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count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&lt;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frames_per_cctv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: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ret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frame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cap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</a:rPr>
              <a:t>read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()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if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</a:rPr>
              <a:t>not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ret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: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    </a:t>
            </a:r>
            <a:r>
              <a:rPr lang="ko-KR" sz="1100" err="1">
                <a:solidFill>
                  <a:srgbClr val="AF00DB"/>
                </a:solidFill>
                <a:latin typeface="Consolas"/>
                <a:ea typeface="맑은 고딕"/>
              </a:rPr>
              <a:t>break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filepath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latin typeface="Consolas"/>
                <a:ea typeface="맑은 고딕"/>
              </a:rPr>
              <a:t>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 err="1">
                <a:solidFill>
                  <a:srgbClr val="267F99"/>
                </a:solidFill>
                <a:latin typeface="Consolas"/>
                <a:ea typeface="맑은 고딕"/>
              </a:rPr>
              <a:t>os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path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</a:rPr>
              <a:t>join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folder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0000FF"/>
                </a:solidFill>
                <a:latin typeface="Consolas"/>
                <a:ea typeface="맑은 고딕"/>
              </a:rPr>
              <a:t>f</a:t>
            </a:r>
            <a:r>
              <a:rPr lang="en-US" altLang="ko-KR" sz="1100">
                <a:solidFill>
                  <a:srgbClr val="A31515"/>
                </a:solidFill>
                <a:latin typeface="Consolas"/>
                <a:ea typeface="맑은 고딕"/>
              </a:rPr>
              <a:t>"{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</a:rPr>
              <a:t>name</a:t>
            </a:r>
            <a:r>
              <a:rPr lang="en-US" altLang="ko-KR" sz="1100">
                <a:solidFill>
                  <a:srgbClr val="A31515"/>
                </a:solidFill>
                <a:latin typeface="Consolas"/>
                <a:ea typeface="맑은 고딕"/>
              </a:rPr>
              <a:t>}_{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</a:rPr>
              <a:t>count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 + 1:03</a:t>
            </a:r>
            <a:r>
              <a:rPr lang="en-US" altLang="ko-KR" sz="1100">
                <a:solidFill>
                  <a:srgbClr val="A31515"/>
                </a:solidFill>
                <a:latin typeface="Consolas"/>
                <a:ea typeface="맑은 고딕"/>
              </a:rPr>
              <a:t>}.</a:t>
            </a:r>
            <a:r>
              <a:rPr lang="ko-KR" sz="1100" err="1">
                <a:solidFill>
                  <a:srgbClr val="A31515"/>
                </a:solidFill>
                <a:latin typeface="Consolas"/>
                <a:ea typeface="맑은 고딕"/>
              </a:rPr>
              <a:t>jpg</a:t>
            </a:r>
            <a:r>
              <a:rPr lang="ko-KR" sz="1100">
                <a:solidFill>
                  <a:srgbClr val="A31515"/>
                </a:solidFill>
                <a:latin typeface="Consolas"/>
                <a:ea typeface="맑은 고딕"/>
              </a:rPr>
              <a:t>"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r>
              <a:rPr lang="ko-KR" sz="1100">
                <a:solidFill>
                  <a:srgbClr val="267F99"/>
                </a:solidFill>
                <a:latin typeface="Consolas"/>
                <a:ea typeface="맑은 고딕"/>
              </a:rPr>
              <a:t>cv2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>
                <a:solidFill>
                  <a:srgbClr val="795E26"/>
                </a:solidFill>
                <a:latin typeface="Consolas"/>
                <a:ea typeface="맑은 고딕"/>
              </a:rPr>
              <a:t>imwrite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filepath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, 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frame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)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count</a:t>
            </a:r>
            <a:r>
              <a:rPr lang="ko-KR" sz="1100">
                <a:latin typeface="Consolas"/>
                <a:ea typeface="맑은 고딕"/>
              </a:rPr>
              <a:t>+=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r>
              <a:rPr lang="ko-KR" sz="1100">
                <a:solidFill>
                  <a:srgbClr val="098658"/>
                </a:solidFill>
                <a:latin typeface="Consolas"/>
                <a:ea typeface="맑은 고딕"/>
              </a:rPr>
              <a:t>1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r>
              <a:rPr lang="ko-KR" sz="1100" err="1">
                <a:solidFill>
                  <a:srgbClr val="001080"/>
                </a:solidFill>
                <a:latin typeface="Consolas"/>
                <a:ea typeface="맑은 고딕"/>
              </a:rPr>
              <a:t>cap</a:t>
            </a:r>
            <a:r>
              <a:rPr lang="ko-KR" sz="1100" err="1">
                <a:solidFill>
                  <a:srgbClr val="3B3B3B"/>
                </a:solidFill>
                <a:latin typeface="Consolas"/>
                <a:ea typeface="맑은 고딕"/>
              </a:rPr>
              <a:t>.</a:t>
            </a:r>
            <a:r>
              <a:rPr lang="ko-KR" sz="1100" err="1">
                <a:solidFill>
                  <a:srgbClr val="795E26"/>
                </a:solidFill>
                <a:latin typeface="Consolas"/>
                <a:ea typeface="맑은 고딕"/>
              </a:rPr>
              <a:t>release</a:t>
            </a:r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()</a:t>
            </a:r>
            <a:endParaRPr lang="ko-KR">
              <a:ea typeface="맑은 고딕"/>
            </a:endParaRPr>
          </a:p>
          <a:p>
            <a:r>
              <a:rPr lang="ko-KR" sz="1100">
                <a:solidFill>
                  <a:srgbClr val="3B3B3B"/>
                </a:solidFill>
                <a:latin typeface="Consolas"/>
                <a:ea typeface="맑은 고딕"/>
              </a:rPr>
              <a:t>    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3388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FFF69-F07E-1EE1-8DB0-FBB89AA55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DC3482-F096-4E48-B46C-6CED6080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37E883-888D-5DF0-4F99-F5042C524475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0AFF837-0267-9850-BA41-0FD1630A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1EFA509A-A06C-C44A-B08D-1C150DD576EE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데이터 수집 및 전처리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70A17552-D8AB-DAEB-D5B8-65215AB7C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7" name="그림 6" descr="텍스트, 스크린샷, 소프트웨어, 컴퓨터 아이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2AA6591-B064-5C74-474D-2609F3C2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97" y="3278604"/>
            <a:ext cx="8422107" cy="5850357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AB438FB-CDA7-734C-1879-8248B7271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464" y="4954254"/>
            <a:ext cx="7553327" cy="416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4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91562-0CF7-D224-798E-F16D30DD2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FDE5EA-5ACA-98CF-CA07-71E5D072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C0DF6C-604F-513D-2AB7-FD8D0F90CCD2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D3DC0D8-34AA-6CBD-62C2-E5F27A88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D0DA77CA-F89B-697B-BA1F-80B9157886CE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데이터 수집 및 전처리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2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770136D8-1329-E76D-AE33-0CDC0A8C4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4" name="그림 3" descr="텍스트, 스크린샷, 차량, 자동차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0EF6C21-F154-FCCD-B3D9-D9C459A0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485" y="3210928"/>
            <a:ext cx="108394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3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0C7C9-A783-8E6B-EBF1-07542D524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FF1429-7427-B13F-7B36-B13BA8FF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48FDC4-45C4-98A7-C80B-9CAB3BCF43EC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22EC1A-00B5-94E5-9F5C-3E34901A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4C57035-41FF-6DCC-E551-BA2781766C5B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훈련 결과(전)- (120회)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" name="Picture 20" descr="블랙, 그래픽, 폰트, 흑백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686DBDF-7D9B-8CCF-2D1D-FBD293FA5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1AC14ED-C5AC-5933-728C-6046521A4D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86" t="16383" r="7819" b="8199"/>
          <a:stretch/>
        </p:blipFill>
        <p:spPr>
          <a:xfrm>
            <a:off x="1017277" y="3079199"/>
            <a:ext cx="7673087" cy="5562427"/>
          </a:xfrm>
          <a:prstGeom prst="rect">
            <a:avLst/>
          </a:prstGeom>
        </p:spPr>
      </p:pic>
      <p:pic>
        <p:nvPicPr>
          <p:cNvPr id="25" name="그림 24" descr="텍스트, 도표, 그래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38E4C5D-65E0-F349-68CF-92C1675CE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113" y="3541044"/>
            <a:ext cx="8219575" cy="49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D998D-DC11-8410-51D5-A557F4B7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615181-D21F-4569-7B8B-9DE1678A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4D3468-8D07-1158-5831-25660181D404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A07C92-2E7D-2B5B-5EC1-F30FE200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1ABE733-F617-8E5D-98C3-A3F1884B1D8E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훈련 결과(후)- (130회)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" name="Picture 20" descr="블랙, 그래픽, 폰트, 흑백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10F3456-53C2-19F3-67D0-851CC4BC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5" name="그림 4" descr="텍스트, 도표, 지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CFF0D2C-1BCF-FB5C-C31B-4A3AB3B0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802" y="3434339"/>
            <a:ext cx="8036039" cy="5238070"/>
          </a:xfrm>
          <a:prstGeom prst="rect">
            <a:avLst/>
          </a:prstGeom>
        </p:spPr>
      </p:pic>
      <p:pic>
        <p:nvPicPr>
          <p:cNvPr id="7" name="그림 6" descr="텍스트, 친필, 스크린샷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BAA2DE6-B416-7E90-D030-236D0F6CC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557" y="3308576"/>
            <a:ext cx="7848602" cy="55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B8F01-67B8-50D3-AA19-E8EE732D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4E7B6-57B0-C3D8-04FB-B8738FFA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24A99-12A8-E81C-2B86-982678FBE486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E7896BC-83B2-4281-E80E-2BD069E3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D5207E5-DC42-EBB2-D4BF-901B93A451E6}"/>
              </a:ext>
            </a:extLst>
          </p:cNvPr>
          <p:cNvSpPr txBox="1"/>
          <p:nvPr/>
        </p:nvSpPr>
        <p:spPr>
          <a:xfrm>
            <a:off x="2908300" y="1828800"/>
            <a:ext cx="13748084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 -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Confusion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Matrix</a:t>
            </a:r>
            <a:endParaRPr lang="ko-KR" altLang="en-US" sz="4800" b="1" i="0" u="none" strike="noStrike" err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6D76600C-A32B-53BC-D345-08F2434C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9" name="그림 8" descr="텍스트, 스크린샷, 도표, 직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878697F-8A58-F1EA-A53B-CD8C17126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425" y="3296009"/>
            <a:ext cx="7540925" cy="6024114"/>
          </a:xfrm>
          <a:prstGeom prst="rect">
            <a:avLst/>
          </a:prstGeom>
        </p:spPr>
      </p:pic>
      <p:pic>
        <p:nvPicPr>
          <p:cNvPr id="10" name="그림 9" descr="텍스트, 스크린샷, 도표, 직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9A830CD-4534-677B-88D7-47138B87A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472" y="2990490"/>
            <a:ext cx="8489831" cy="66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C1CFD-B57E-88BA-8B65-65A477A24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7D4732-8141-0BCA-5159-C7E49FFF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E5BCEC-0751-D36D-FF94-E05A9C417C54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번호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A4035C3-A877-5E9E-1E02-ACA9F55E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33" y="1481137"/>
            <a:ext cx="16379764" cy="792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DC448-1252-337F-BFB7-5FF1AC90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760384-FBDA-32AF-5AA3-4F4AC6A6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1818E9-A6DB-5227-E73F-48593DE59500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1B178E7-CC04-53E9-DDA4-FC4C82EF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C76B34D-C8ED-4312-ECA1-61D60E081E09}"/>
              </a:ext>
            </a:extLst>
          </p:cNvPr>
          <p:cNvSpPr txBox="1"/>
          <p:nvPr/>
        </p:nvSpPr>
        <p:spPr>
          <a:xfrm>
            <a:off x="2908300" y="1828800"/>
            <a:ext cx="12078702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 -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Confusion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Matrix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D6D23F8-D72B-4ECE-0CAD-E75F6752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7" name="그림 6" descr="텍스트, 스크린샷, 도표, 직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21B8473-3E7D-22BB-B02E-D2EF47BD2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02" y="3180991"/>
            <a:ext cx="7195867" cy="5765320"/>
          </a:xfrm>
          <a:prstGeom prst="rect">
            <a:avLst/>
          </a:prstGeom>
        </p:spPr>
      </p:pic>
      <p:pic>
        <p:nvPicPr>
          <p:cNvPr id="8" name="그림 7" descr="텍스트, 스크린샷, 도표, 직사각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5EA2543-C8E9-54BA-86B4-426C1DC71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868" y="3285225"/>
            <a:ext cx="7195868" cy="57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1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D3B-01C8-2FA1-E6E3-E551586C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10C277-E740-F0EC-8F8F-008EC5B4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093CD6-B5E0-E437-892B-5CF65F32AB6F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2B61B80-923A-FDAF-B8B7-220A3E82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3B2DA0BA-06CF-5602-AF3C-42AC8D4BB4D8}"/>
              </a:ext>
            </a:extLst>
          </p:cNvPr>
          <p:cNvSpPr txBox="1"/>
          <p:nvPr/>
        </p:nvSpPr>
        <p:spPr>
          <a:xfrm>
            <a:off x="2908300" y="1828800"/>
            <a:ext cx="136728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 - ROC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Curve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, PR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Curve</a:t>
            </a:r>
            <a:endParaRPr lang="ko-KR" altLang="en-US" sz="4800" b="1" i="0" u="none" strike="noStrike" err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8382289F-E8A7-F53E-8A0C-B8620D0E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4" name="그림 3" descr="텍스트, 라인, 도표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BAD53F5-26C7-B7AB-243A-E7928956F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77" y="2954546"/>
            <a:ext cx="8511397" cy="3278039"/>
          </a:xfrm>
          <a:prstGeom prst="rect">
            <a:avLst/>
          </a:prstGeom>
        </p:spPr>
      </p:pic>
      <p:pic>
        <p:nvPicPr>
          <p:cNvPr id="6" name="그림 5" descr="라인, 텍스트, 도표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FF4F77C-B4FC-B1C2-9A8D-1272CF337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349" y="6228990"/>
            <a:ext cx="8489832" cy="33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1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CC249-8ECE-EEE8-E46E-44FD5F8C1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F6A90E-0F87-1775-0D1D-ED651A24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3DDA2B-B0F8-DCAC-4190-EDC7988C243A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2A705E8-B1C0-360E-4F95-1C53C49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1FBDC03-2949-3ED1-7FDA-F34EB53EBCED}"/>
              </a:ext>
            </a:extLst>
          </p:cNvPr>
          <p:cNvSpPr txBox="1"/>
          <p:nvPr/>
        </p:nvSpPr>
        <p:spPr>
          <a:xfrm>
            <a:off x="2908300" y="1828800"/>
            <a:ext cx="13432255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 - ROC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Curve</a:t>
            </a: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, PR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Curve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C55C804A-86A0-3E4F-54C1-D8086B973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7" name="그림 6" descr="텍스트, 라인, 도표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D687874-864E-E741-7CAF-6679DE35D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77" y="2911415"/>
            <a:ext cx="8532963" cy="3256472"/>
          </a:xfrm>
          <a:prstGeom prst="rect">
            <a:avLst/>
          </a:prstGeom>
        </p:spPr>
      </p:pic>
      <p:pic>
        <p:nvPicPr>
          <p:cNvPr id="8" name="그림 7" descr="텍스트, 라인, 도표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E4620C2-E8D4-2DA5-F8BE-A6875DB43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83" y="6164292"/>
            <a:ext cx="8511397" cy="34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6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48313-4386-E7AE-AC70-6A751F53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D63678-B080-E49A-BF3B-48509193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94AC23-928E-E2D5-DE4C-AAF9CC6F22ED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2F8516-F562-5294-ACC3-30585B0E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3E243FC7-EED6-020A-6CD8-E9F15085795D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 -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tensorboard</a:t>
            </a:r>
            <a:endParaRPr lang="ko-KR" sz="4800" b="1" i="0" u="none" strike="noStrike" err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040D9F69-40CF-8F31-BDBF-5B520787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4" name="그림 3" descr="텍스트, 도표, 라인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A002341-9194-2B31-1997-9CC331A89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63" y="3021491"/>
            <a:ext cx="3686175" cy="3381375"/>
          </a:xfrm>
          <a:prstGeom prst="rect">
            <a:avLst/>
          </a:prstGeom>
        </p:spPr>
      </p:pic>
      <p:pic>
        <p:nvPicPr>
          <p:cNvPr id="6" name="그림 5" descr="텍스트, 라인, 도표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4C32A69-B8C6-21B1-806C-A74561153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697" y="3017898"/>
            <a:ext cx="3629025" cy="3371850"/>
          </a:xfrm>
          <a:prstGeom prst="rect">
            <a:avLst/>
          </a:prstGeom>
        </p:spPr>
      </p:pic>
      <p:pic>
        <p:nvPicPr>
          <p:cNvPr id="7" name="그림 6" descr="텍스트, 도표, 라인, 그래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B099655-4078-B3B5-6DA1-EFAE37B3B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048" y="3014303"/>
            <a:ext cx="3638550" cy="3324225"/>
          </a:xfrm>
          <a:prstGeom prst="rect">
            <a:avLst/>
          </a:prstGeom>
        </p:spPr>
      </p:pic>
      <p:pic>
        <p:nvPicPr>
          <p:cNvPr id="8" name="그림 7" descr="텍스트, 도표, 그래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8FF571A-A380-2753-18CB-B8E269B7F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978" y="6310312"/>
            <a:ext cx="3733800" cy="3324225"/>
          </a:xfrm>
          <a:prstGeom prst="rect">
            <a:avLst/>
          </a:prstGeom>
        </p:spPr>
      </p:pic>
      <p:pic>
        <p:nvPicPr>
          <p:cNvPr id="9" name="그림 8" descr="텍스트, 라인, 그래프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DD50E9F-CD90-2CDA-D533-FA07AD82E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4139" y="6328284"/>
            <a:ext cx="36385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4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EF30D-B8D7-EBB6-C106-C4A5B40E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7E4480-24E8-700E-4B9F-645DD881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1316C8-A69A-B33C-9DA6-C6ACB31D871B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36CB5F9-55E3-58E4-B541-DDF5DCA3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3C9F9BE-D35F-B7B6-4C82-0F5FD4E30309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 -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dashboard</a:t>
            </a:r>
            <a:endParaRPr lang="ko-KR" altLang="en-US" sz="4800" b="1" i="0" u="none" strike="noStrike" err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E1BE0E9D-17B5-EC4F-E96D-F3C5EE9B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9" name="그림 8" descr="텍스트, 나무, 스크린샷, 자동차이(가) 표시된 사진">
            <a:extLst>
              <a:ext uri="{FF2B5EF4-FFF2-40B4-BE49-F238E27FC236}">
                <a16:creationId xmlns:a16="http://schemas.microsoft.com/office/drawing/2014/main" id="{D0D68FA5-8085-F4A4-6A5D-C1632719A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103" y="3077442"/>
            <a:ext cx="7048128" cy="644780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">
            <a:extLst>
              <a:ext uri="{FF2B5EF4-FFF2-40B4-BE49-F238E27FC236}">
                <a16:creationId xmlns:a16="http://schemas.microsoft.com/office/drawing/2014/main" id="{A1CCA33B-36CA-6A5A-2375-A4E5C022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137" y="3077997"/>
            <a:ext cx="5479349" cy="64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13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D08FCE-775F-BA9F-C17D-90BE4185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307EA-E815-6288-79C1-B66656D1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8EB86C-7025-4CA4-48BE-2EF2DA3068D3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C387AB-8609-4351-26B4-581D78D3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47A4B36-57CE-57FC-AF64-E26548100F8B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데이터 학습 - </a:t>
            </a:r>
            <a:r>
              <a:rPr lang="ko-KR" altLang="en-US" sz="4800" b="1" err="1">
                <a:solidFill>
                  <a:srgbClr val="000000"/>
                </a:solidFill>
                <a:latin typeface="맑은 고딕"/>
                <a:ea typeface="맑은 고딕"/>
              </a:rPr>
              <a:t>dashboard</a:t>
            </a:r>
            <a:endParaRPr lang="ko-KR" altLang="en-US" sz="4800" b="1" i="0" u="none" strike="noStrike" err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D64E5643-5FFB-36F5-1846-2AF8E8DDF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31900"/>
            <a:ext cx="2717800" cy="2616200"/>
          </a:xfrm>
          <a:prstGeom prst="rect">
            <a:avLst/>
          </a:prstGeom>
        </p:spPr>
      </p:pic>
      <p:pic>
        <p:nvPicPr>
          <p:cNvPr id="6" name="그림 5" descr="텍스트, 스크린샷, 도표, 직사각형이(가) 표시된 사진">
            <a:extLst>
              <a:ext uri="{FF2B5EF4-FFF2-40B4-BE49-F238E27FC236}">
                <a16:creationId xmlns:a16="http://schemas.microsoft.com/office/drawing/2014/main" id="{CADAFF54-7435-1809-8108-8D7A69EB0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10" y="3028208"/>
            <a:ext cx="4863519" cy="4007923"/>
          </a:xfrm>
          <a:prstGeom prst="rect">
            <a:avLst/>
          </a:prstGeom>
        </p:spPr>
      </p:pic>
      <p:pic>
        <p:nvPicPr>
          <p:cNvPr id="8" name="그림 7" descr="텍스트, 스크린샷, 도표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54A29D3-7543-57D9-D1C7-944FB1543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387" y="3028208"/>
            <a:ext cx="4633164" cy="4007923"/>
          </a:xfrm>
          <a:prstGeom prst="rect">
            <a:avLst/>
          </a:prstGeom>
        </p:spPr>
      </p:pic>
      <p:pic>
        <p:nvPicPr>
          <p:cNvPr id="9" name="그림 8" descr="텍스트, 라인, 도표, 스크린샷이(가) 표시된 사진">
            <a:extLst>
              <a:ext uri="{FF2B5EF4-FFF2-40B4-BE49-F238E27FC236}">
                <a16:creationId xmlns:a16="http://schemas.microsoft.com/office/drawing/2014/main" id="{518D79C4-A624-7719-C288-00EA9BA13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6974" y="3028208"/>
            <a:ext cx="4656806" cy="3889170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">
            <a:extLst>
              <a:ext uri="{FF2B5EF4-FFF2-40B4-BE49-F238E27FC236}">
                <a16:creationId xmlns:a16="http://schemas.microsoft.com/office/drawing/2014/main" id="{6730EA9C-4A75-3AE5-7F78-5587F57C0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258" y="7042851"/>
            <a:ext cx="8197110" cy="25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8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0445EB-E68B-536B-D8E1-71DD8FD9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E40B3A-DBF8-6811-8076-7F30A7E4A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46978-5EE5-324D-324D-994BB3EF9E44}"/>
              </a:ext>
            </a:extLst>
          </p:cNvPr>
          <p:cNvSpPr/>
          <p:nvPr/>
        </p:nvSpPr>
        <p:spPr>
          <a:xfrm>
            <a:off x="671286" y="961571"/>
            <a:ext cx="16945427" cy="8889998"/>
          </a:xfrm>
          <a:prstGeom prst="rect">
            <a:avLst/>
          </a:prstGeom>
          <a:solidFill>
            <a:srgbClr val="EEEEE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54E1C90-B517-3FAD-EC69-928A46AF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BD52E9-EA50-C914-2DFB-8922EE03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910B104-46F7-56FC-9A8C-D9F6EAF42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5C2FE9-180D-330F-511E-615F64ED621B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spc="100">
                <a:solidFill>
                  <a:srgbClr val="000000"/>
                </a:solidFill>
                <a:latin typeface="맑은 고딕"/>
                <a:ea typeface="맑은 고딕"/>
              </a:rPr>
              <a:t>시스템 구현 및 작동 시연</a:t>
            </a:r>
            <a:endParaRPr lang="ko-KR" sz="5400" b="1" i="0" u="none" strike="noStrike" spc="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CE0A01B-C49A-D25A-C050-3888892057CF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구현 화면 소개</a:t>
            </a:r>
            <a:endParaRPr lang="en-US" altLang="ko-KR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감지 시나리오 시연</a:t>
            </a:r>
            <a:r>
              <a:rPr lang="en-US" altLang="ko-KR" sz="2200" spc="-10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영상 </a:t>
            </a:r>
            <a:r>
              <a:rPr lang="en-US" altLang="ko-KR" sz="2200" spc="-100">
                <a:solidFill>
                  <a:srgbClr val="000000"/>
                </a:solidFill>
                <a:latin typeface="맑은 고딕"/>
                <a:ea typeface="맑은 고딕"/>
              </a:rPr>
              <a:t>or 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이미지</a:t>
            </a:r>
            <a:r>
              <a:rPr lang="en-US" altLang="ko-KR" sz="2200" spc="-10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모델 분석 및 검증</a:t>
            </a:r>
            <a:endParaRPr lang="en-US" sz="220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0854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F5ABD-A04D-594A-C140-5DE59D62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92492C-B617-9CD7-F640-3C70B98C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E070B6-A835-E055-1EFD-10C8D5D26799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84804D-D403-A47B-8EB3-1E29E958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6CD39C5-A0DB-295E-B266-65FA22FA23FB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구현 화면 소개(전) 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A9794-D124-4A50-B8D4-BBBBEEB7C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F8CA2E-522C-BD93-A1AE-D78BB749C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4868"/>
            <a:ext cx="6375400" cy="6523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3BC358-A9BC-39D8-3F60-937DB6B91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882900"/>
            <a:ext cx="104013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75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C6E8-A43A-148D-2005-D3350F26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4A28EF-99C1-81D4-B909-6F217909B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4F10C3-A756-CBD9-2E0F-6A9F962CF085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F2B338-D205-E3F5-428A-FC4B05550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4DF1BA8-187E-8412-BA58-A6BA08271086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구현 화면 소개 (후) 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B9A4A2-0384-3C77-9C47-B7FF9972B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6" name="그림 5" descr="횡단보도, 장면, 길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2C7ED07-D763-786C-CBE5-212C16930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753" y="3238513"/>
            <a:ext cx="7487189" cy="4379942"/>
          </a:xfrm>
          <a:prstGeom prst="rect">
            <a:avLst/>
          </a:prstGeom>
        </p:spPr>
      </p:pic>
      <p:pic>
        <p:nvPicPr>
          <p:cNvPr id="5" name="KakaoTalk_20250418_105101104">
            <a:hlinkClick r:id="" action="ppaction://media"/>
            <a:extLst>
              <a:ext uri="{FF2B5EF4-FFF2-40B4-BE49-F238E27FC236}">
                <a16:creationId xmlns:a16="http://schemas.microsoft.com/office/drawing/2014/main" id="{CDE35EDB-83DD-21DC-CB22-5C9880BF8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62371" y="4094842"/>
            <a:ext cx="9786259" cy="55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0AB15-7BFF-8A2A-7E65-ADB1F2BE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971CD9-C0BE-EF95-8D89-5C10954F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039B88-66E4-36BD-878A-97B44AE8A2FB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7B89DF-9B53-56DB-AD58-4A1A3773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5746867-3895-7798-720F-054B29E23699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구현 화면 소스코드 (후) 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4C2F0-E300-EAAE-D5DA-EC7E5D0AF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31900"/>
            <a:ext cx="2730500" cy="2616200"/>
          </a:xfrm>
          <a:prstGeom prst="rect">
            <a:avLst/>
          </a:prstGeom>
        </p:spPr>
      </p:pic>
      <p:pic>
        <p:nvPicPr>
          <p:cNvPr id="8" name="그림 7" descr="텍스트, 전자제품, 스크린샷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2CC8C98-20ED-C70A-D0D7-0726F5F913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882" t="13333" r="40658" b="22339"/>
          <a:stretch/>
        </p:blipFill>
        <p:spPr>
          <a:xfrm>
            <a:off x="1143000" y="3140242"/>
            <a:ext cx="7206948" cy="6436907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413CF38-886F-1F78-2727-C0B7414C5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436" t="24483" r="41104" b="7144"/>
          <a:stretch/>
        </p:blipFill>
        <p:spPr>
          <a:xfrm>
            <a:off x="9141995" y="3142247"/>
            <a:ext cx="7399434" cy="64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8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7E37A-D25F-6022-6FF0-4C9F1F152FF2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22098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36576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51054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65405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7988300"/>
            <a:ext cx="110617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7454900" y="82804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결과 정리 및 향후 계획</a:t>
            </a: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00" y="7696200"/>
            <a:ext cx="2489200" cy="2082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1" i="0" u="none" strike="noStrike" spc="100">
                <a:solidFill>
                  <a:srgbClr val="000000"/>
                </a:solidFill>
                <a:latin typeface="맑은 고딕"/>
                <a:ea typeface="맑은 고딕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54900" y="25019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프로젝트 개요 및 개발 배경</a:t>
            </a: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1917700"/>
            <a:ext cx="2540000" cy="2082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454900" y="39497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solidFill>
                  <a:srgbClr val="000000"/>
                </a:solidFill>
                <a:latin typeface="맑은 고딕"/>
                <a:ea typeface="맑은 고딕"/>
              </a:rPr>
              <a:t>시스템 구성 및 기술 스택</a:t>
            </a: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3365500"/>
            <a:ext cx="2501900" cy="208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54900" y="53975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solidFill>
                  <a:srgbClr val="000000"/>
                </a:solidFill>
                <a:latin typeface="맑은 고딕"/>
                <a:ea typeface="맑은 고딕"/>
              </a:rPr>
              <a:t>데이터 처리 및 </a:t>
            </a:r>
            <a:r>
              <a:rPr lang="en-US" altLang="ko-KR" sz="2800">
                <a:solidFill>
                  <a:srgbClr val="000000"/>
                </a:solidFill>
                <a:latin typeface="맑은 고딕"/>
                <a:ea typeface="맑은 고딕"/>
              </a:rPr>
              <a:t>AI </a:t>
            </a:r>
            <a:r>
              <a:rPr lang="ko-KR" altLang="en-US" sz="2800">
                <a:solidFill>
                  <a:srgbClr val="000000"/>
                </a:solidFill>
                <a:latin typeface="맑은 고딕"/>
                <a:ea typeface="맑은 고딕"/>
              </a:rPr>
              <a:t>모델 설계</a:t>
            </a: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300" y="4813300"/>
            <a:ext cx="2501900" cy="2082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454900" y="68326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solidFill>
                  <a:srgbClr val="000000"/>
                </a:solidFill>
                <a:latin typeface="맑은 고딕"/>
                <a:ea typeface="맑은 고딕"/>
              </a:rPr>
              <a:t>시스템 구현 및 작동 시연</a:t>
            </a:r>
            <a:r>
              <a:rPr lang="ko-KR" altLang="en-US" sz="28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6248400"/>
            <a:ext cx="2501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B44D8-5F0C-D4C2-6B0E-FCE696F1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611EB8-1067-5060-8DF4-8116ED64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0"/>
            <a:ext cx="18288000" cy="10287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2FFACC-CF73-9F00-8B1B-D65136F44A9F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71ACDC-79F6-3B07-3589-8D45C53F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8301AA-E7F7-1B64-2F8F-150CB64D5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343" y="3191329"/>
            <a:ext cx="6489700" cy="5537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C14C33-06B8-1447-8BA6-60777406F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743" y="3483429"/>
            <a:ext cx="190500" cy="190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23A3A7-54FC-38CA-9C10-365ADAB7B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9843" y="3483429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7790E87-B8E8-1A7E-CE88-3F90E9BF5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843" y="5147129"/>
            <a:ext cx="58547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45C258B-1963-F9F5-B2A2-605EDED2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843" y="6328229"/>
            <a:ext cx="58547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0A1126F-A75F-496F-9D89-1632F9B8A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843" y="7496629"/>
            <a:ext cx="5854700" cy="38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594A23F-8DB0-E33B-B85A-2DDF8FC8C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7243" y="4410529"/>
            <a:ext cx="317500" cy="279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ECDC9B3-430A-9D08-A844-87CA98848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7243" y="5604329"/>
            <a:ext cx="317500" cy="279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DD5ADB1-22FF-1D74-7849-BA8B4BA46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7243" y="6785429"/>
            <a:ext cx="317500" cy="279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A7A0447-D5AF-11B6-D319-38FDFCE70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7243" y="7979229"/>
            <a:ext cx="317500" cy="279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9E4BD44-74A6-9F2E-88CF-2BE9659E6F60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모델 분석 및 검증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E0E6DEB-8E86-80E3-8962-B3BE3D3F79B2}"/>
              </a:ext>
            </a:extLst>
          </p:cNvPr>
          <p:cNvSpPr txBox="1"/>
          <p:nvPr/>
        </p:nvSpPr>
        <p:spPr>
          <a:xfrm>
            <a:off x="11049143" y="3305629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800">
                <a:solidFill>
                  <a:srgbClr val="FFFFFF"/>
                </a:solidFill>
                <a:latin typeface="맑은 고딕"/>
                <a:ea typeface="맑은 고딕"/>
              </a:rPr>
              <a:t>YOLO11 모델/ 제작 모듈 차이점</a:t>
            </a:r>
            <a:endParaRPr lang="ko-KR" altLang="en-US" sz="28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98A26CB-EDFB-B394-2074-528DE87E1822}"/>
              </a:ext>
            </a:extLst>
          </p:cNvPr>
          <p:cNvSpPr txBox="1"/>
          <p:nvPr/>
        </p:nvSpPr>
        <p:spPr>
          <a:xfrm>
            <a:off x="11722243" y="4181929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인식되는 클래스가 더 많다(</a:t>
            </a:r>
            <a:r>
              <a:rPr lang="ko-KR" altLang="en-US" sz="2200" spc="-100" err="1">
                <a:solidFill>
                  <a:srgbClr val="000000"/>
                </a:solidFill>
                <a:latin typeface="맑은 고딕"/>
                <a:ea typeface="맑은 고딕"/>
              </a:rPr>
              <a:t>새로만든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 클래스 : </a:t>
            </a:r>
            <a:r>
              <a:rPr lang="ko-KR" altLang="en-US" sz="2200" spc="-100" err="1">
                <a:solidFill>
                  <a:srgbClr val="000000"/>
                </a:solidFill>
                <a:latin typeface="맑은 고딕"/>
                <a:ea typeface="맑은 고딕"/>
              </a:rPr>
              <a:t>crosswalk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 생성)</a:t>
            </a:r>
            <a:endParaRPr lang="ko-KR" altLang="en-US" sz="2200" spc="-1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5522538-9470-E5FC-3E8B-CC9D21684D24}"/>
              </a:ext>
            </a:extLst>
          </p:cNvPr>
          <p:cNvSpPr txBox="1"/>
          <p:nvPr/>
        </p:nvSpPr>
        <p:spPr>
          <a:xfrm>
            <a:off x="11722243" y="5375729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200" spc="-100">
                <a:solidFill>
                  <a:srgbClr val="000000"/>
                </a:solidFill>
                <a:latin typeface="Malgun Gothic"/>
                <a:ea typeface="Malgun Gothic"/>
              </a:rPr>
              <a:t>거리가 가까우면 거리표시와 함께 위험을 알린다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Malgun Gothic"/>
                <a:ea typeface="Malgun Gothic"/>
              </a:rPr>
              <a:t>.</a:t>
            </a:r>
            <a:endParaRPr lang="ko-KR" altLang="en-US" sz="2200" spc="-100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DA2E8E5-9832-5E7F-966E-EBBBE01C2CC2}"/>
              </a:ext>
            </a:extLst>
          </p:cNvPr>
          <p:cNvSpPr txBox="1"/>
          <p:nvPr/>
        </p:nvSpPr>
        <p:spPr>
          <a:xfrm>
            <a:off x="11722243" y="6556829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시간과 날씨 상관없이 인식이 가능하다.</a:t>
            </a:r>
            <a:endParaRPr lang="ko-KR" alt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7" name="Picture 13" descr="폰트, 그래픽, 블랙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D308882-6A17-2027-9F82-3B18B220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34" y="1275032"/>
            <a:ext cx="2730500" cy="2616200"/>
          </a:xfrm>
          <a:prstGeom prst="rect">
            <a:avLst/>
          </a:prstGeom>
        </p:spPr>
      </p:pic>
      <p:pic>
        <p:nvPicPr>
          <p:cNvPr id="28" name="그림 27" descr="횡단보도, 장면, 차량, 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09A97AE-B2DF-95EF-FEF3-78FECB1AB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515" y="3250467"/>
            <a:ext cx="4271211" cy="3310690"/>
          </a:xfrm>
          <a:prstGeom prst="rect">
            <a:avLst/>
          </a:prstGeom>
        </p:spPr>
      </p:pic>
      <p:pic>
        <p:nvPicPr>
          <p:cNvPr id="29" name="그림 28" descr="횡단보도, 장면, 길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BC0A813-43B0-8A3B-B92B-7B832500B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734" y="3220949"/>
            <a:ext cx="4901365" cy="3312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A5B0F-046F-4D13-B198-508073EF3E18}"/>
              </a:ext>
            </a:extLst>
          </p:cNvPr>
          <p:cNvSpPr txBox="1"/>
          <p:nvPr/>
        </p:nvSpPr>
        <p:spPr>
          <a:xfrm>
            <a:off x="11708785" y="7788190"/>
            <a:ext cx="480886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ea typeface="맑은 고딕"/>
                <a:cs typeface="Calibri"/>
              </a:rPr>
              <a:t>벡터 방향 표시로 </a:t>
            </a:r>
            <a:r>
              <a:rPr lang="ko-KR" altLang="en-US" sz="2200" err="1">
                <a:ea typeface="맑은 고딕"/>
                <a:cs typeface="Calibri"/>
              </a:rPr>
              <a:t>불법유턴</a:t>
            </a:r>
            <a:r>
              <a:rPr lang="ko-KR" altLang="en-US" sz="2200">
                <a:ea typeface="맑은 고딕"/>
                <a:cs typeface="Calibri"/>
              </a:rPr>
              <a:t> 같은 상황도 </a:t>
            </a:r>
            <a:r>
              <a:rPr lang="ko-KR" altLang="en-US" sz="2200" err="1">
                <a:ea typeface="맑은 고딕"/>
                <a:cs typeface="Calibri"/>
              </a:rPr>
              <a:t>감지할수</a:t>
            </a:r>
            <a:r>
              <a:rPr lang="ko-KR" altLang="en-US" sz="2200">
                <a:ea typeface="맑은 고딕"/>
                <a:cs typeface="Calibri"/>
              </a:rPr>
              <a:t> 있다.</a:t>
            </a:r>
          </a:p>
        </p:txBody>
      </p:sp>
    </p:spTree>
    <p:extLst>
      <p:ext uri="{BB962C8B-B14F-4D97-AF65-F5344CB8AC3E}">
        <p14:creationId xmlns:p14="http://schemas.microsoft.com/office/powerpoint/2010/main" val="3975550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560FF-F554-B702-10F0-34C000DC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920E18-BAD6-198B-B990-5ED5C7F00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43" y="0"/>
            <a:ext cx="18288000" cy="10287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9CD4C1-748E-E09F-2CFA-02333DD3D3CF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2345FB-6448-4F3B-2651-03E8D666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38965B9-57CA-EC25-E1B9-F7A9CFD4DECE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 dirty="0">
                <a:solidFill>
                  <a:srgbClr val="000000"/>
                </a:solidFill>
                <a:latin typeface="맑은 고딕"/>
                <a:ea typeface="맑은 고딕"/>
              </a:rPr>
              <a:t>결과</a:t>
            </a:r>
            <a:endParaRPr lang="ko-KR" altLang="en-US" sz="4800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7" name="Picture 13" descr="폰트, 그래픽, 블랙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741B813-09F3-FE12-A5D6-97D58029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34" y="1275032"/>
            <a:ext cx="2730500" cy="2616200"/>
          </a:xfrm>
          <a:prstGeom prst="rect">
            <a:avLst/>
          </a:prstGeom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1E8EF007-E4EB-7C93-74A5-F92492FAC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44" name="Picture 11">
            <a:extLst>
              <a:ext uri="{FF2B5EF4-FFF2-40B4-BE49-F238E27FC236}">
                <a16:creationId xmlns:a16="http://schemas.microsoft.com/office/drawing/2014/main" id="{4F721C8A-18F4-916D-3304-B9B08F1C3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46" name="TextBox 17">
            <a:extLst>
              <a:ext uri="{FF2B5EF4-FFF2-40B4-BE49-F238E27FC236}">
                <a16:creationId xmlns:a16="http://schemas.microsoft.com/office/drawing/2014/main" id="{ECD9D126-FE61-D10F-B6B2-3D429DDF6C41}"/>
              </a:ext>
            </a:extLst>
          </p:cNvPr>
          <p:cNvSpPr txBox="1"/>
          <p:nvPr/>
        </p:nvSpPr>
        <p:spPr>
          <a:xfrm>
            <a:off x="9626600" y="7607300"/>
            <a:ext cx="7239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맑은 고딕"/>
                <a:ea typeface="맑은 고딕"/>
              </a:rPr>
              <a:t>교차로에서 돌발 진입하는 차량을 실시간으로 감지</a:t>
            </a:r>
            <a:r>
              <a:rPr lang="en-US" altLang="ko-KR" sz="2200" spc="-10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200" b="0" i="0" u="none" strike="noStrike" spc="-1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맑은 고딕"/>
                <a:ea typeface="맑은 고딕"/>
              </a:rPr>
              <a:t>YOLO 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맑은 고딕"/>
                <a:ea typeface="맑은 고딕"/>
              </a:rPr>
              <a:t>모델을 활용하여 차량의 위치와 방향을 정확히 인식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맑은 고딕"/>
                <a:ea typeface="맑은 고딕"/>
              </a:rPr>
              <a:t>돌발 진입 사건 발생 시 실시간 경고 알림 표시</a:t>
            </a:r>
            <a:endParaRPr lang="en-US" altLang="ko-KR" sz="2200" spc="-1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638350-87A8-3B96-44E4-66F922454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143" y="3064329"/>
            <a:ext cx="5410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21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39C7D-436D-BB82-0035-678C8E36B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BC418E-5EFA-ECB6-F28C-71E5A875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CAC1F8-E6F8-BF22-8A75-ED43FB79A75B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0AD680-D2BB-2FDE-6744-4BE1D6C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C9BA045-E8D9-FCE6-D1B6-F646FE943BD6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향후 반영 계획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" name="그래픽 5" descr="핀 있는 지도 단색으로 채워진">
            <a:extLst>
              <a:ext uri="{FF2B5EF4-FFF2-40B4-BE49-F238E27FC236}">
                <a16:creationId xmlns:a16="http://schemas.microsoft.com/office/drawing/2014/main" id="{F3F2F69D-B0CE-9A24-67BB-E791F452A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61" y="3684230"/>
            <a:ext cx="914400" cy="9144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4F335859-D402-292E-F21B-B738E7DC7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4448628"/>
            <a:ext cx="16002000" cy="3688443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568C105-2D2E-F70D-58C3-D69E72AD6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657" y="4766129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20CF531C-23F2-00D6-5720-E5C85DB53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28957" y="5490029"/>
            <a:ext cx="1066800" cy="38100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3836EB01-4815-B6B9-53D4-E0748401DC01}"/>
              </a:ext>
            </a:extLst>
          </p:cNvPr>
          <p:cNvSpPr txBox="1"/>
          <p:nvPr/>
        </p:nvSpPr>
        <p:spPr>
          <a:xfrm>
            <a:off x="9528628" y="6039758"/>
            <a:ext cx="7239000" cy="12155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  <a:buClr>
                <a:srgbClr val="000000"/>
              </a:buClr>
            </a:pPr>
            <a:endParaRPr lang="ko-KR" altLang="en-US" sz="2200" spc="-100" dirty="0">
              <a:solidFill>
                <a:srgbClr val="000000"/>
              </a:solidFill>
              <a:latin typeface="맑은 고딕"/>
              <a:ea typeface="맑은 고딕"/>
              <a:cs typeface="+mn-lt"/>
            </a:endParaRP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 dirty="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인도 및 차도 구분</a:t>
            </a: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spc="-100" dirty="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차량과 차량 사이의 거리 계산 및 알림 서비스</a:t>
            </a:r>
            <a:endParaRPr lang="ko-KR" dirty="0"/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spc="-100" dirty="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여러 종류의 차량 데이터 수집 및 가공</a:t>
            </a:r>
            <a:endParaRPr lang="ko-KR" dirty="0"/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spc="-100" dirty="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여러 종류의 동물 데이터 수집 및 가공</a:t>
            </a:r>
            <a:endParaRPr lang="ko-KR" dirty="0"/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spc="-100" dirty="0" err="1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라벨링</a:t>
            </a:r>
            <a:r>
              <a:rPr lang="ko-KR" sz="2200" spc="-100" dirty="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 신뢰도 조정</a:t>
            </a:r>
            <a:endParaRPr lang="ko-KR" dirty="0"/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spc="-100" dirty="0">
              <a:solidFill>
                <a:srgbClr val="000000"/>
              </a:solidFill>
              <a:latin typeface="맑은 고딕"/>
              <a:ea typeface="맑은 고딕"/>
              <a:cs typeface="+mn-lt"/>
            </a:endParaRPr>
          </a:p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endParaRPr lang="ko-KR" altLang="en-US" sz="2200" spc="-100" dirty="0">
              <a:solidFill>
                <a:srgbClr val="000000"/>
              </a:solidFill>
              <a:latin typeface="맑은 고딕"/>
              <a:ea typeface="맑은 고딕"/>
              <a:cs typeface="+mn-lt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E9200A3-943D-03D5-86EB-02F7DB19BE76}"/>
              </a:ext>
            </a:extLst>
          </p:cNvPr>
          <p:cNvSpPr txBox="1"/>
          <p:nvPr/>
        </p:nvSpPr>
        <p:spPr>
          <a:xfrm>
            <a:off x="3766457" y="4880429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맑은 고딕"/>
                <a:ea typeface="맑은 고딕"/>
              </a:rPr>
              <a:t>향후 반영 계획</a:t>
            </a:r>
            <a:endParaRPr lang="en-US" sz="2000" b="0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7" name="Picture 13" descr="폰트, 그래픽, 블랙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DF7F6E2-A7EE-1CFF-1827-EB9A05F1C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34" y="1275032"/>
            <a:ext cx="27305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9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FFA78-FF58-5918-617A-9D4FF6011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112F81-942D-CD58-7DDD-476B5365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9AEAEE-8C84-57A9-B90E-95FFB353167A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rgbClr val="EEEEE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DF4AE25-B68B-7F27-51B9-98713CC2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1C0BAA-0E00-76EE-29D2-CBFE1C98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4435107-F92D-905D-C88A-49CE1129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32B44C2-D0BA-8FC8-9970-81E765F130B6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i="0" u="none" strike="noStrike" spc="100">
                <a:solidFill>
                  <a:srgbClr val="000000"/>
                </a:solidFill>
                <a:latin typeface="맑은 고딕"/>
                <a:ea typeface="맑은 고딕"/>
              </a:rPr>
              <a:t>프로젝트 개요 및 개발 배경</a:t>
            </a:r>
            <a:endParaRPr lang="ko-KR" sz="5400" b="1" i="0" u="none" strike="noStrike" spc="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7B572FA-A289-9AD1-067F-DC02900324E8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문제 정의 및 필요성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프로젝트 목표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345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46561-3762-4BAD-B787-7C5FA76E15DE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37973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4220891"/>
            <a:ext cx="313765" cy="25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문제 정의 및 필요성</a:t>
            </a:r>
            <a:endParaRPr lang="ko-KR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83780" y="3738291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교차로에서 발생하는 교통 혼잡</a:t>
            </a:r>
            <a:r>
              <a:rPr lang="en-US" altLang="ko-KR" sz="24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en-US" altLang="ko-KR" sz="24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차량 대기</a:t>
            </a:r>
            <a:r>
              <a:rPr lang="en-US" altLang="ko-KR" sz="24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b="1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차량 충돌 등</a:t>
            </a:r>
            <a:endParaRPr lang="ko-KR" sz="24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68500" y="5854700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교차로는 다양한 교통 주체가 동시에 이동하는 고위험 구간이다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특히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돌발 차량 진입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신호 위반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역주행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보행자 무단횡단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장애물 정지 차량 등 예측 불가능한 이벤트가 빈번하게 발생한다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기존 감시 시스템은 사후 확인 중심으로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spc="-100">
                <a:solidFill>
                  <a:srgbClr val="000000"/>
                </a:solidFill>
                <a:latin typeface="맑은 고딕"/>
                <a:ea typeface="맑은 고딕"/>
              </a:rPr>
              <a:t>실시간 감지 및 대응이 어렵다</a:t>
            </a:r>
            <a:r>
              <a:rPr lang="en-US" altLang="ko-KR" sz="2400" spc="-1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1C66B27C-B83F-355D-97CD-4E162A58C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248" y="977899"/>
            <a:ext cx="4849935" cy="3886201"/>
          </a:xfrm>
          <a:prstGeom prst="rect">
            <a:avLst/>
          </a:prstGeom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19031265-9BB6-E6E4-FE4A-82EC4A130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5300" y="3517900"/>
            <a:ext cx="6489700" cy="5537200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A594F7D1-A7B8-86E5-17FA-FF7BE4CB7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4700" y="3810000"/>
            <a:ext cx="190500" cy="190500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61BA9324-1F8F-3431-ECB7-211F24B41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id="{F8726867-2E79-876B-473C-9EE9421B74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5473700"/>
            <a:ext cx="5854700" cy="38100"/>
          </a:xfrm>
          <a:prstGeom prst="rect">
            <a:avLst/>
          </a:prstGeom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5810012F-B8F8-6D37-32DD-10866B6407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6654800"/>
            <a:ext cx="5854700" cy="38100"/>
          </a:xfrm>
          <a:prstGeom prst="rect">
            <a:avLst/>
          </a:prstGeom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BC426A7C-9CFD-7CD0-42AC-2E7C898253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7823200"/>
            <a:ext cx="5854700" cy="38100"/>
          </a:xfrm>
          <a:prstGeom prst="rect">
            <a:avLst/>
          </a:prstGeom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33BC162B-87B4-EE34-62F4-9F9D56C7D5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4737100"/>
            <a:ext cx="317500" cy="279400"/>
          </a:xfrm>
          <a:prstGeom prst="rect">
            <a:avLst/>
          </a:prstGeom>
        </p:spPr>
      </p:pic>
      <p:pic>
        <p:nvPicPr>
          <p:cNvPr id="38" name="Picture 14">
            <a:extLst>
              <a:ext uri="{FF2B5EF4-FFF2-40B4-BE49-F238E27FC236}">
                <a16:creationId xmlns:a16="http://schemas.microsoft.com/office/drawing/2014/main" id="{E019E367-065A-FF67-7F59-9CB903405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5930900"/>
            <a:ext cx="317500" cy="279400"/>
          </a:xfrm>
          <a:prstGeom prst="rect">
            <a:avLst/>
          </a:prstGeom>
        </p:spPr>
      </p:pic>
      <p:pic>
        <p:nvPicPr>
          <p:cNvPr id="39" name="Picture 15">
            <a:extLst>
              <a:ext uri="{FF2B5EF4-FFF2-40B4-BE49-F238E27FC236}">
                <a16:creationId xmlns:a16="http://schemas.microsoft.com/office/drawing/2014/main" id="{A06A280B-36C8-49F3-978B-AC7F4E1E9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7112000"/>
            <a:ext cx="317500" cy="279400"/>
          </a:xfrm>
          <a:prstGeom prst="rect">
            <a:avLst/>
          </a:prstGeom>
        </p:spPr>
      </p:pic>
      <p:pic>
        <p:nvPicPr>
          <p:cNvPr id="40" name="Picture 16">
            <a:extLst>
              <a:ext uri="{FF2B5EF4-FFF2-40B4-BE49-F238E27FC236}">
                <a16:creationId xmlns:a16="http://schemas.microsoft.com/office/drawing/2014/main" id="{2C24E9F0-9858-399B-CE0A-409E950ED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5200" y="8305800"/>
            <a:ext cx="317500" cy="279400"/>
          </a:xfrm>
          <a:prstGeom prst="rect">
            <a:avLst/>
          </a:prstGeom>
        </p:spPr>
      </p:pic>
      <p:sp>
        <p:nvSpPr>
          <p:cNvPr id="41" name="TextBox 17">
            <a:extLst>
              <a:ext uri="{FF2B5EF4-FFF2-40B4-BE49-F238E27FC236}">
                <a16:creationId xmlns:a16="http://schemas.microsoft.com/office/drawing/2014/main" id="{1EBBC1F7-C6FD-A3E6-EF69-A988B8C9EC0C}"/>
              </a:ext>
            </a:extLst>
          </p:cNvPr>
          <p:cNvSpPr txBox="1"/>
          <p:nvPr/>
        </p:nvSpPr>
        <p:spPr>
          <a:xfrm>
            <a:off x="11760200" y="8064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사고 예방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교통 흐름 안정화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시민 안전 확보에 기여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5CC4683C-7180-5FB1-C299-F41DBDEA4315}"/>
              </a:ext>
            </a:extLst>
          </p:cNvPr>
          <p:cNvSpPr txBox="1"/>
          <p:nvPr/>
        </p:nvSpPr>
        <p:spPr>
          <a:xfrm>
            <a:off x="11087100" y="3632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</a:rPr>
              <a:t>필요성</a:t>
            </a:r>
            <a:endParaRPr lang="ko-KR" sz="2800" b="1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391C23D2-C3CC-CDB1-BBDA-A7630E0D3035}"/>
              </a:ext>
            </a:extLst>
          </p:cNvPr>
          <p:cNvSpPr txBox="1"/>
          <p:nvPr/>
        </p:nvSpPr>
        <p:spPr>
          <a:xfrm>
            <a:off x="11760200" y="45085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AI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기반 실시간 감지 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시스템으로 교차로 위험 상황을 자동 포착 가능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E89E6D49-4715-5766-9FEB-CC3E011E78B8}"/>
              </a:ext>
            </a:extLst>
          </p:cNvPr>
          <p:cNvSpPr txBox="1"/>
          <p:nvPr/>
        </p:nvSpPr>
        <p:spPr>
          <a:xfrm>
            <a:off x="11760200" y="57023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기존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CCTV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와 연동 가능 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추가 설치 비용 최소화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2E1B7674-D3CA-2D6B-28AF-8B617B29E6B6}"/>
              </a:ext>
            </a:extLst>
          </p:cNvPr>
          <p:cNvSpPr txBox="1"/>
          <p:nvPr/>
        </p:nvSpPr>
        <p:spPr>
          <a:xfrm>
            <a:off x="11760200" y="6883400"/>
            <a:ext cx="4800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위험 발생시 즉각 경고 및 대응 가능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80DF50-88C1-DE73-F3BB-25B4D9BAC4C2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175500"/>
            <a:ext cx="16002000" cy="212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673600" y="6210300"/>
            <a:ext cx="787400" cy="59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300" y="7493000"/>
            <a:ext cx="5575300" cy="596900"/>
          </a:xfrm>
          <a:prstGeom prst="rect">
            <a:avLst/>
          </a:prstGeom>
          <a:effectLst>
            <a:outerShdw dist="91329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700" y="3365500"/>
            <a:ext cx="7848600" cy="2768600"/>
          </a:xfrm>
          <a:prstGeom prst="rect">
            <a:avLst/>
          </a:prstGeom>
          <a:effectLst>
            <a:outerShdw dist="128059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827000" y="6210300"/>
            <a:ext cx="7874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610600" y="8216900"/>
            <a:ext cx="10668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479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9"/>
              </a:lnSpc>
            </a:pPr>
            <a:r>
              <a:rPr lang="ko-KR" altLang="en-US" sz="2800">
                <a:solidFill>
                  <a:srgbClr val="FFFFFF"/>
                </a:solidFill>
                <a:latin typeface="맑은 고딕"/>
                <a:ea typeface="맑은 고딕"/>
              </a:rPr>
              <a:t>문제점</a:t>
            </a:r>
            <a:endParaRPr lang="ko-KR" altLang="en-US" sz="28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732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신호 위반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중앙선 침범</a:t>
            </a:r>
            <a:r>
              <a:rPr lang="en-US" altLang="ko-KR" sz="2200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역주행 등 </a:t>
            </a:r>
            <a:endParaRPr lang="en-US" altLang="ko-KR" sz="2200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1">
              <a:lnSpc>
                <a:spcPct val="132800"/>
              </a:lnSpc>
              <a:buClr>
                <a:srgbClr val="000000"/>
              </a:buClr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돌발 차량 진입 사례 빈발</a:t>
            </a:r>
            <a:endParaRPr lang="en-US" altLang="ko-KR" sz="2200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보행자나 정상 차량과의 충돌 위험</a:t>
            </a:r>
            <a:endParaRPr lang="en-US" altLang="ko-KR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야간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악천후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교차로 진입로 사각지대 위험성 증가</a:t>
            </a:r>
            <a:endParaRPr lang="en-US" altLang="ko-KR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6600" y="7607300"/>
            <a:ext cx="7239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교차로에서 돌발 진입하는 차량을 실시간으로 감지</a:t>
            </a:r>
            <a:r>
              <a:rPr lang="en-US" altLang="ko-KR" sz="2200" spc="-1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YOLO 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모델을 활용하여 차량의 위치와 방향을 정확히 인식</a:t>
            </a:r>
            <a:endParaRPr lang="en-US" altLang="ko-KR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돌발 진입 사건 발생 시 실시간 경고 및 알림 표시</a:t>
            </a:r>
            <a:endParaRPr lang="en-US" altLang="ko-KR" sz="2200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841500" y="8293100"/>
            <a:ext cx="6400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000000"/>
                </a:solidFill>
                <a:latin typeface="맑은 고딕"/>
                <a:ea typeface="맑은 고딕"/>
              </a:rPr>
              <a:t>프로젝트 최종 목표</a:t>
            </a:r>
            <a:endParaRPr lang="en-US" sz="2800" b="0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48100" y="7607300"/>
            <a:ext cx="241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맑은 고딕"/>
                <a:ea typeface="맑은 고딕"/>
              </a:rPr>
              <a:t>FINAL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01300" y="3467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>
                <a:solidFill>
                  <a:srgbClr val="FFFFFF"/>
                </a:solidFill>
                <a:latin typeface="맑은 고딕"/>
                <a:ea typeface="맑은 고딕"/>
              </a:rPr>
              <a:t>프로젝트 개요</a:t>
            </a:r>
            <a:endParaRPr lang="en-US" sz="2800" b="0" i="0" u="none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26600" y="4394200"/>
            <a:ext cx="723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  <a:buClr>
                <a:srgbClr val="000000"/>
              </a:buClr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실시간 영상 분석을 통해 교차로에 </a:t>
            </a:r>
            <a:endParaRPr lang="ko-KR"/>
          </a:p>
          <a:p>
            <a:pPr lvl="0" algn="l">
              <a:lnSpc>
                <a:spcPct val="132800"/>
              </a:lnSpc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진입하는 돌발 차량을 감지합니다</a:t>
            </a:r>
            <a:r>
              <a:rPr lang="en-US" altLang="ko-KR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/>
          </a:p>
          <a:p>
            <a:pPr>
              <a:lnSpc>
                <a:spcPct val="132800"/>
              </a:lnSpc>
              <a:buClr>
                <a:srgbClr val="000000"/>
              </a:buClr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이를 대시보드 형태로 </a:t>
            </a: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시각화,</a:t>
            </a: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sz="2200" spc="-100">
                <a:solidFill>
                  <a:srgbClr val="000000"/>
                </a:solidFill>
                <a:latin typeface="Malgun Gothic"/>
                <a:ea typeface="Malgun Gothic"/>
              </a:rPr>
              <a:t>운전자가 빠르게 인식하고 </a:t>
            </a:r>
            <a:endParaRPr lang="ko-KR" altLang="en-US" sz="2200" spc="-1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>
              <a:lnSpc>
                <a:spcPct val="132800"/>
              </a:lnSpc>
            </a:pPr>
            <a:r>
              <a:rPr lang="ko-KR" sz="2200" spc="-100">
                <a:solidFill>
                  <a:srgbClr val="000000"/>
                </a:solidFill>
                <a:latin typeface="Malgun Gothic"/>
                <a:ea typeface="Malgun Gothic"/>
              </a:rPr>
              <a:t>반응할 수 있도록 </a:t>
            </a:r>
            <a:r>
              <a:rPr lang="ko-KR" altLang="en-US" sz="2200" spc="-100">
                <a:solidFill>
                  <a:srgbClr val="000000"/>
                </a:solidFill>
                <a:latin typeface="Malgun Gothic"/>
                <a:ea typeface="Malgun Gothic"/>
              </a:rPr>
              <a:t>도웁니다.</a:t>
            </a:r>
            <a:endParaRPr lang="ko-KR" sz="2200" b="0" i="0" u="none" strike="noStrike" spc="-10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580CCFB-34DA-8A54-29B8-1D6466C75B48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프로젝트 목표</a:t>
            </a:r>
            <a:endParaRPr lang="ko-KR" sz="48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5" name="Picture 8" descr="블랙, 스크린샷, 그래픽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678F0A5-4000-BA96-39D6-EE863F875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248" y="977899"/>
            <a:ext cx="4849935" cy="38862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42A23-E99C-60B8-6D1B-3B8ABA0B6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68C03B-F091-F56B-D4B5-5B8B5718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B57FA-F328-061A-73E9-D18E8762EC06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rgbClr val="EEEEE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8419E6-BD64-060A-55BC-DB6C3906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8BD7DC2-CE5E-30F0-219A-ABB544D8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C22C58-434E-C6EA-0433-156BB6032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E75B5E2-B7E8-485A-0047-B85A2CFC4C07}"/>
              </a:ext>
            </a:extLst>
          </p:cNvPr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400" b="1" spc="100">
                <a:solidFill>
                  <a:srgbClr val="000000"/>
                </a:solidFill>
                <a:latin typeface="맑은 고딕"/>
                <a:ea typeface="맑은 고딕"/>
                <a:cs typeface="Calibri"/>
              </a:rPr>
              <a:t>시스템 구성 및 기술 스택</a:t>
            </a:r>
            <a:endParaRPr lang="ko-KR" sz="5400" b="1" spc="1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297305A-8EEF-EA07-AA01-AF2EF276FB6F}"/>
              </a:ext>
            </a:extLst>
          </p:cNvPr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전체 시스템 흐름도</a:t>
            </a:r>
            <a:endParaRPr lang="ko-KR" alt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spc="-100">
                <a:solidFill>
                  <a:srgbClr val="000000"/>
                </a:solidFill>
                <a:latin typeface="맑은 고딕"/>
                <a:ea typeface="맑은 고딕"/>
              </a:rPr>
              <a:t>사용 기술 및  개발 환경</a:t>
            </a:r>
            <a:endParaRPr lang="en-US" altLang="ko-KR" sz="2200" spc="-10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200" b="0" i="0" u="none" strike="noStrike" spc="-100">
                <a:solidFill>
                  <a:srgbClr val="000000"/>
                </a:solidFill>
                <a:latin typeface="맑은 고딕"/>
                <a:ea typeface="맑은 고딕"/>
              </a:rPr>
              <a:t>역할 분담</a:t>
            </a:r>
            <a:endParaRPr lang="en-US" sz="2200" b="0" i="0" u="none" strike="noStrike" spc="-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8001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F2F2-865E-93AD-996B-E523790F4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0E8787-0962-27D1-46B8-7FFECCD6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2EA510-05CC-BFE7-F9E0-28ECE3B0AF48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820FDB-31FA-D314-AF6A-5987AAE5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EA613C4-9566-E6C9-A8F7-2DFCBA9E745C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b="1">
                <a:solidFill>
                  <a:srgbClr val="000000"/>
                </a:solidFill>
                <a:latin typeface="맑은 고딕"/>
                <a:ea typeface="맑은 고딕"/>
              </a:rPr>
              <a:t>전체 시스템 흐름도</a:t>
            </a:r>
            <a:endParaRPr lang="ko-KR" altLang="en-US" sz="4800" b="1" i="0" u="none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내용 개체 틀 8">
            <a:extLst>
              <a:ext uri="{FF2B5EF4-FFF2-40B4-BE49-F238E27FC236}">
                <a16:creationId xmlns:a16="http://schemas.microsoft.com/office/drawing/2014/main" id="{6B9D9E5D-000F-74E5-7E65-7B4E464E9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94" y="4913942"/>
            <a:ext cx="13026189" cy="3110635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F0ED328A-9EF4-72B6-7A6A-B5F6CA5B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9" y="1231900"/>
            <a:ext cx="27305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8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8E86-C58A-8B04-6F04-2E291B64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5A8065-5538-9AEE-0264-BA3D122A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9C3538-637F-F56C-0C01-4E1B5AB0BD07}"/>
              </a:ext>
            </a:extLst>
          </p:cNvPr>
          <p:cNvSpPr/>
          <p:nvPr/>
        </p:nvSpPr>
        <p:spPr>
          <a:xfrm>
            <a:off x="671286" y="870857"/>
            <a:ext cx="16945427" cy="8889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CC7CEB-A14A-77FD-A3D9-0EEAA3DE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427CFC8-5466-8D2B-EC61-7BA134DDB924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4800" b="1">
                <a:solidFill>
                  <a:srgbClr val="000000"/>
                </a:solidFill>
                <a:latin typeface="맑은 고딕"/>
                <a:ea typeface="맑은 고딕"/>
              </a:rPr>
              <a:t>사용 기술 및 개발 환경</a:t>
            </a:r>
            <a:endParaRPr lang="en-US" altLang="ko-KR" sz="4800" b="1">
              <a:latin typeface="맑은 고딕"/>
              <a:ea typeface="맑은 고딕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99776A3-296A-3528-4719-2ADE6B0F7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9" y="1231900"/>
            <a:ext cx="2730500" cy="261620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E430A0-4EAE-E7CB-B3C4-080F155B1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8749"/>
              </p:ext>
            </p:extLst>
          </p:nvPr>
        </p:nvGraphicFramePr>
        <p:xfrm>
          <a:off x="9434286" y="3955142"/>
          <a:ext cx="6701947" cy="4869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1576">
                  <a:extLst>
                    <a:ext uri="{9D8B030D-6E8A-4147-A177-3AD203B41FA5}">
                      <a16:colId xmlns:a16="http://schemas.microsoft.com/office/drawing/2014/main" val="1751824832"/>
                    </a:ext>
                  </a:extLst>
                </a:gridCol>
                <a:gridCol w="4190371">
                  <a:extLst>
                    <a:ext uri="{9D8B030D-6E8A-4147-A177-3AD203B41FA5}">
                      <a16:colId xmlns:a16="http://schemas.microsoft.com/office/drawing/2014/main" val="3438063576"/>
                    </a:ext>
                  </a:extLst>
                </a:gridCol>
              </a:tblGrid>
              <a:tr h="526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구분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기술/도구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924334"/>
                  </a:ext>
                </a:extLst>
              </a:tr>
              <a:tr h="648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프로그래밍 언어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err="1"/>
                        <a:t>Python</a:t>
                      </a:r>
                      <a:endParaRPr lang="ko-KR" altLang="en-US" sz="180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58160"/>
                  </a:ext>
                </a:extLst>
              </a:tr>
              <a:tr h="599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AI 모델</a:t>
                      </a:r>
                      <a:endParaRPr lang="ko-KR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YOLO 11</a:t>
                      </a:r>
                      <a:r>
                        <a:rPr lang="en-US" altLang="ko-KR" sz="1800" u="none" strike="noStrike" noProof="0"/>
                        <a:t>(</a:t>
                      </a:r>
                      <a:r>
                        <a:rPr lang="en-US" altLang="ko-KR" sz="1800" u="none" strike="noStrike" noProof="0" err="1"/>
                        <a:t>Roboflow</a:t>
                      </a:r>
                      <a:r>
                        <a:rPr lang="ko-KR" altLang="en-US" sz="1800" u="none" strike="noStrike" noProof="0"/>
                        <a:t> </a:t>
                      </a:r>
                      <a:r>
                        <a:rPr lang="en-US" altLang="ko-KR" sz="1800" u="none" strike="noStrike" noProof="0"/>
                        <a:t>API)</a:t>
                      </a:r>
                      <a:endParaRPr lang="ko-KR" altLang="en-US" sz="180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937588"/>
                  </a:ext>
                </a:extLst>
              </a:tr>
              <a:tr h="648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데이터 처리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u="none" strike="noStrike" noProof="0" err="1"/>
                        <a:t>Pandas</a:t>
                      </a:r>
                      <a:r>
                        <a:rPr lang="ko-KR" sz="1800" u="none" strike="noStrike" noProof="0"/>
                        <a:t>, </a:t>
                      </a:r>
                      <a:r>
                        <a:rPr lang="ko-KR" sz="1800" u="none" strike="noStrike" noProof="0" err="1"/>
                        <a:t>NumPy</a:t>
                      </a:r>
                      <a:endParaRPr lang="ko-KR" sz="180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910551"/>
                  </a:ext>
                </a:extLst>
              </a:tr>
              <a:tr h="648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학습 프레임워크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err="1"/>
                        <a:t>OpenCV</a:t>
                      </a:r>
                      <a:r>
                        <a:rPr lang="ko-KR" altLang="en-US" sz="1800"/>
                        <a:t>, YOLO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119955"/>
                  </a:ext>
                </a:extLst>
              </a:tr>
              <a:tr h="6482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/>
                        <a:t>웹 실행 환경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u="none" strike="noStrike" noProof="0" err="1"/>
                        <a:t>Streamlit</a:t>
                      </a:r>
                      <a:endParaRPr lang="ko-KR" sz="180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373086"/>
                  </a:ext>
                </a:extLst>
              </a:tr>
              <a:tr h="6482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/>
                        <a:t>개발 도구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err="1"/>
                        <a:t>Visual</a:t>
                      </a:r>
                      <a:r>
                        <a:rPr lang="ko-KR" altLang="en-US" sz="1800"/>
                        <a:t> </a:t>
                      </a:r>
                      <a:r>
                        <a:rPr lang="ko-KR" altLang="en-US" sz="1800" err="1"/>
                        <a:t>studio</a:t>
                      </a:r>
                      <a:r>
                        <a:rPr lang="ko-KR" altLang="en-US" sz="1800"/>
                        <a:t> </a:t>
                      </a:r>
                      <a:r>
                        <a:rPr lang="ko-KR" altLang="en-US" sz="1800" err="1"/>
                        <a:t>code</a:t>
                      </a:r>
                      <a:endParaRPr lang="ko-KR" altLang="en-US" sz="1800"/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5840"/>
                  </a:ext>
                </a:extLst>
              </a:tr>
              <a:tr h="5023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/>
                        <a:t>버전 관리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err="1"/>
                        <a:t>Git</a:t>
                      </a:r>
                      <a:r>
                        <a:rPr lang="ko-KR" altLang="en-US" sz="1800"/>
                        <a:t>, GitHub</a:t>
                      </a:r>
                    </a:p>
                  </a:txBody>
                  <a:tcPr>
                    <a:lnL w="38100">
                      <a:solidFill>
                        <a:schemeClr val="tx1"/>
                      </a:solidFill>
                    </a:lnL>
                    <a:lnR w="38100">
                      <a:solidFill>
                        <a:schemeClr val="tx1"/>
                      </a:solidFill>
                    </a:lnR>
                    <a:lnT w="38100">
                      <a:solidFill>
                        <a:schemeClr val="tx1"/>
                      </a:solidFill>
                    </a:lnT>
                    <a:lnB w="381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45043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490296-57AB-E7D0-AD53-CDC5F10DF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04771"/>
              </p:ext>
            </p:extLst>
          </p:nvPr>
        </p:nvGraphicFramePr>
        <p:xfrm>
          <a:off x="1525624" y="4727162"/>
          <a:ext cx="7095962" cy="332112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47981">
                  <a:extLst>
                    <a:ext uri="{9D8B030D-6E8A-4147-A177-3AD203B41FA5}">
                      <a16:colId xmlns:a16="http://schemas.microsoft.com/office/drawing/2014/main" val="3884459190"/>
                    </a:ext>
                  </a:extLst>
                </a:gridCol>
                <a:gridCol w="3547981">
                  <a:extLst>
                    <a:ext uri="{9D8B030D-6E8A-4147-A177-3AD203B41FA5}">
                      <a16:colId xmlns:a16="http://schemas.microsoft.com/office/drawing/2014/main" val="3045145549"/>
                    </a:ext>
                  </a:extLst>
                </a:gridCol>
              </a:tblGrid>
              <a:tr h="427471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구분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기술</a:t>
                      </a:r>
                      <a:r>
                        <a:rPr lang="en-US" altLang="ko-KR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ko-KR" altLang="en-US" sz="1800" b="0" i="0">
                          <a:solidFill>
                            <a:srgbClr val="000000"/>
                          </a:solidFill>
                          <a:effectLst/>
                          <a:latin typeface="Malgun Gothic"/>
                        </a:rPr>
                        <a:t>도구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745283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프로그래밍 언어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ea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af-ZA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Python</a:t>
                      </a:r>
                      <a:endParaRPr lang="af-ZA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53150"/>
                  </a:ext>
                </a:extLst>
              </a:tr>
              <a:tr h="427471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af-ZA" sz="1800" b="1" i="0">
                          <a:solidFill>
                            <a:srgbClr val="000000"/>
                          </a:solidFill>
                          <a:effectLst/>
                          <a:ea typeface="Calibri"/>
                        </a:rPr>
                        <a:t>AI 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모델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ea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YOLO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11(</a:t>
                      </a:r>
                      <a:r>
                        <a:rPr lang="en-US" altLang="ko-KR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Roboflow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API)</a:t>
                      </a:r>
                      <a:endParaRPr lang="af-ZA" sz="1800" b="0" i="0" u="none" strike="noStrike" noProof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698940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데이터 처리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ea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Pandas,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NumPy</a:t>
                      </a:r>
                      <a:endParaRPr lang="af-ZA" sz="1800" b="0" i="0" u="none" strike="noStrike" noProof="0">
                        <a:solidFill>
                          <a:srgbClr val="000000"/>
                        </a:solidFill>
                        <a:effectLst/>
                        <a:latin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384436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학습 프레임워크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ea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2175"/>
                        </a:lnSpc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OpenCV,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YOLO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959016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웹 실행 환경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2175"/>
                        </a:lnSpc>
                        <a:buNone/>
                      </a:pPr>
                      <a:r>
                        <a:rPr lang="en-US" altLang="ko-KR" sz="1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Streamlit</a:t>
                      </a:r>
                      <a:endParaRPr lang="ko-KR" altLang="en-US" err="1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443458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개발 도구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ea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2175"/>
                        </a:lnSpc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Visual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studio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Malgun Gothic"/>
                        </a:rPr>
                        <a:t>code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308263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effectLst/>
                          <a:ea typeface="Malgun Gothic"/>
                        </a:rPr>
                        <a:t>버전 관리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  <a:ea typeface="Malgun Gothic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75"/>
                        </a:lnSpc>
                        <a:buNone/>
                      </a:pPr>
                      <a:r>
                        <a:rPr lang="af-ZA" sz="1800" b="0" i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Git, </a:t>
                      </a:r>
                      <a:r>
                        <a:rPr lang="af-ZA" sz="1800" b="0" i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GitHub</a:t>
                      </a:r>
                      <a:endParaRPr lang="af-ZA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689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44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1188</Words>
  <Application>Microsoft Office PowerPoint</Application>
  <PresentationFormat>사용자 지정</PresentationFormat>
  <Paragraphs>205</Paragraphs>
  <Slides>32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Pretendard Light</vt:lpstr>
      <vt:lpstr>맑은 고딕</vt:lpstr>
      <vt:lpstr>Arial</vt:lpstr>
      <vt:lpstr>Calibri</vt:lpstr>
      <vt:lpstr>맑은 고딕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Administrator</cp:lastModifiedBy>
  <cp:revision>129</cp:revision>
  <dcterms:created xsi:type="dcterms:W3CDTF">2006-08-16T00:00:00Z</dcterms:created>
  <dcterms:modified xsi:type="dcterms:W3CDTF">2025-04-18T06:01:02Z</dcterms:modified>
</cp:coreProperties>
</file>